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2550" y="-762"/>
      </p:cViewPr>
      <p:guideLst>
        <p:guide orient="horz" pos="2160"/>
        <p:guide pos="2880"/>
      </p:guideLst>
    </p:cSldViewPr>
  </p:slideViewPr>
  <p:notesTextViewPr>
    <p:cViewPr>
      <p:scale>
        <a:sx n="1" d="1"/>
        <a:sy n="1" d="1"/>
      </p:scale>
      <p:origin x="0" y="0"/>
    </p:cViewPr>
  </p:notesTextViewPr>
  <p:notesViewPr>
    <p:cSldViewPr>
      <p:cViewPr>
        <p:scale>
          <a:sx n="92" d="100"/>
          <a:sy n="92" d="100"/>
        </p:scale>
        <p:origin x="-369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C2B3956-7C32-4DDB-8C34-299BD419901C}" type="datetimeFigureOut">
              <a:rPr lang="en-CA" smtClean="0"/>
              <a:t>2019-03-21</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0199676-A62E-41D3-BE36-0ABBEFF5AC62}" type="slidenum">
              <a:rPr lang="en-CA" smtClean="0"/>
              <a:t>‹#›</a:t>
            </a:fld>
            <a:endParaRPr lang="en-CA"/>
          </a:p>
        </p:txBody>
      </p:sp>
    </p:spTree>
    <p:extLst>
      <p:ext uri="{BB962C8B-B14F-4D97-AF65-F5344CB8AC3E}">
        <p14:creationId xmlns:p14="http://schemas.microsoft.com/office/powerpoint/2010/main" val="1713104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1</a:t>
            </a:fld>
            <a:endParaRPr lang="en-CA" dirty="0"/>
          </a:p>
        </p:txBody>
      </p:sp>
    </p:spTree>
    <p:extLst>
      <p:ext uri="{BB962C8B-B14F-4D97-AF65-F5344CB8AC3E}">
        <p14:creationId xmlns:p14="http://schemas.microsoft.com/office/powerpoint/2010/main" val="2966102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53241">
              <a:lnSpc>
                <a:spcPct val="115000"/>
              </a:lnSpc>
              <a:spcAft>
                <a:spcPts val="1019"/>
              </a:spcAft>
            </a:pPr>
            <a:r>
              <a:rPr lang="en-CA" dirty="0">
                <a:ea typeface="Calibri"/>
                <a:cs typeface="Times New Roman"/>
              </a:rPr>
              <a:t>Writing policies and procedures that get good results is not as hard as some people want to make it seem.  If you apply common sense and apply the following 3 key elements you can easily produce effective procedures that will work for your organization in standardizing its operations:</a:t>
            </a:r>
          </a:p>
          <a:p>
            <a:pPr marL="349415" marR="553241" indent="-349415">
              <a:lnSpc>
                <a:spcPct val="115000"/>
              </a:lnSpc>
              <a:buFont typeface="+mj-lt"/>
              <a:buAutoNum type="arabicPeriod"/>
            </a:pPr>
            <a:r>
              <a:rPr lang="en-CA" dirty="0">
                <a:ea typeface="Calibri"/>
                <a:cs typeface="Times New Roman"/>
              </a:rPr>
              <a:t>Write for an audience who do not know how to perform the task</a:t>
            </a:r>
            <a:r>
              <a:rPr lang="en-CA" dirty="0" smtClean="0">
                <a:ea typeface="Calibri"/>
                <a:cs typeface="Times New Roman"/>
              </a:rPr>
              <a:t>.</a:t>
            </a:r>
            <a:endParaRPr lang="en-CA" dirty="0">
              <a:ea typeface="Calibri"/>
              <a:cs typeface="Times New Roman"/>
            </a:endParaRPr>
          </a:p>
          <a:p>
            <a:pPr marL="349415" marR="553241" indent="-349415">
              <a:lnSpc>
                <a:spcPct val="115000"/>
              </a:lnSpc>
              <a:buFont typeface="+mj-lt"/>
              <a:buAutoNum type="arabicPeriod"/>
            </a:pPr>
            <a:endParaRPr lang="en-CA" dirty="0" smtClean="0">
              <a:ea typeface="Calibri"/>
              <a:cs typeface="Times New Roman"/>
            </a:endParaRPr>
          </a:p>
          <a:p>
            <a:pPr marL="349415" marR="553241" indent="-349415">
              <a:lnSpc>
                <a:spcPct val="115000"/>
              </a:lnSpc>
              <a:buFont typeface="+mj-lt"/>
              <a:buAutoNum type="arabicPeriod"/>
            </a:pPr>
            <a:r>
              <a:rPr lang="en-CA" dirty="0" smtClean="0">
                <a:ea typeface="Calibri"/>
                <a:cs typeface="Times New Roman"/>
              </a:rPr>
              <a:t>Present </a:t>
            </a:r>
            <a:r>
              <a:rPr lang="en-CA" dirty="0">
                <a:ea typeface="Calibri"/>
                <a:cs typeface="Times New Roman"/>
              </a:rPr>
              <a:t>information in a logical order or sequence.</a:t>
            </a:r>
          </a:p>
          <a:p>
            <a:pPr marL="349415" marR="553241" indent="-349415">
              <a:lnSpc>
                <a:spcPct val="115000"/>
              </a:lnSpc>
              <a:spcAft>
                <a:spcPts val="1019"/>
              </a:spcAft>
              <a:buFont typeface="+mj-lt"/>
              <a:buAutoNum type="arabicPeriod"/>
            </a:pPr>
            <a:endParaRPr lang="en-CA" dirty="0" smtClean="0">
              <a:ea typeface="Calibri"/>
              <a:cs typeface="Times New Roman"/>
            </a:endParaRPr>
          </a:p>
          <a:p>
            <a:pPr marL="349415" marR="553241" indent="-349415">
              <a:lnSpc>
                <a:spcPct val="115000"/>
              </a:lnSpc>
              <a:spcAft>
                <a:spcPts val="1019"/>
              </a:spcAft>
              <a:buFont typeface="+mj-lt"/>
              <a:buAutoNum type="arabicPeriod"/>
            </a:pPr>
            <a:r>
              <a:rPr lang="en-CA" dirty="0" smtClean="0">
                <a:ea typeface="Calibri"/>
                <a:cs typeface="Times New Roman"/>
              </a:rPr>
              <a:t>Try </a:t>
            </a:r>
            <a:r>
              <a:rPr lang="en-CA" dirty="0">
                <a:ea typeface="Calibri"/>
                <a:cs typeface="Times New Roman"/>
              </a:rPr>
              <a:t>to anticipate possible problems, issues or concerns in advance of the final draft.</a:t>
            </a:r>
          </a:p>
          <a:p>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10</a:t>
            </a:fld>
            <a:endParaRPr lang="en-CA" dirty="0"/>
          </a:p>
        </p:txBody>
      </p:sp>
    </p:spTree>
    <p:extLst>
      <p:ext uri="{BB962C8B-B14F-4D97-AF65-F5344CB8AC3E}">
        <p14:creationId xmlns:p14="http://schemas.microsoft.com/office/powerpoint/2010/main" val="253933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53241">
              <a:lnSpc>
                <a:spcPct val="115000"/>
              </a:lnSpc>
              <a:spcAft>
                <a:spcPts val="1019"/>
              </a:spcAft>
            </a:pPr>
            <a:r>
              <a:rPr lang="en-CA" dirty="0">
                <a:ea typeface="Calibri"/>
                <a:cs typeface="Times New Roman"/>
              </a:rPr>
              <a:t>DON’T:</a:t>
            </a:r>
          </a:p>
          <a:p>
            <a:pPr marL="349415" marR="553241" indent="-349415">
              <a:lnSpc>
                <a:spcPct val="115000"/>
              </a:lnSpc>
              <a:buFont typeface="+mj-lt"/>
              <a:buAutoNum type="arabicPeriod"/>
            </a:pPr>
            <a:r>
              <a:rPr lang="en-CA" dirty="0">
                <a:ea typeface="Calibri"/>
                <a:cs typeface="Times New Roman"/>
              </a:rPr>
              <a:t>Get mired in the details – instead of focusing on writing everything but the kitchen sink then sticking it on a shelf, concentrate on creating “good systems” that are intentionally  designed to drive good performance outcomes.</a:t>
            </a:r>
          </a:p>
          <a:p>
            <a:pPr marL="349415" marR="553241" indent="-349415">
              <a:lnSpc>
                <a:spcPct val="115000"/>
              </a:lnSpc>
              <a:spcAft>
                <a:spcPts val="1019"/>
              </a:spcAft>
              <a:buFont typeface="+mj-lt"/>
              <a:buAutoNum type="arabicPeriod"/>
            </a:pPr>
            <a:endParaRPr lang="en-CA" dirty="0" smtClean="0">
              <a:ea typeface="Calibri"/>
              <a:cs typeface="Times New Roman"/>
            </a:endParaRPr>
          </a:p>
          <a:p>
            <a:pPr marL="349415" marR="553241" indent="-349415">
              <a:lnSpc>
                <a:spcPct val="115000"/>
              </a:lnSpc>
              <a:spcAft>
                <a:spcPts val="1019"/>
              </a:spcAft>
              <a:buFont typeface="+mj-lt"/>
              <a:buAutoNum type="arabicPeriod"/>
            </a:pPr>
            <a:r>
              <a:rPr lang="en-CA" dirty="0" smtClean="0">
                <a:ea typeface="Calibri"/>
                <a:cs typeface="Times New Roman"/>
              </a:rPr>
              <a:t>Mix </a:t>
            </a:r>
            <a:r>
              <a:rPr lang="en-CA" dirty="0">
                <a:ea typeface="Calibri"/>
                <a:cs typeface="Times New Roman"/>
              </a:rPr>
              <a:t>up policy &amp; procedures information – not having a clear understanding of the difference between policy &amp; procedures is where most people get into trouble.  </a:t>
            </a:r>
            <a:endParaRPr lang="en-CA" dirty="0" smtClean="0">
              <a:ea typeface="Calibri"/>
              <a:cs typeface="Times New Roman"/>
            </a:endParaRPr>
          </a:p>
          <a:p>
            <a:pPr marR="553241">
              <a:lnSpc>
                <a:spcPct val="115000"/>
              </a:lnSpc>
              <a:spcAft>
                <a:spcPts val="1019"/>
              </a:spcAft>
            </a:pPr>
            <a:r>
              <a:rPr lang="en-CA" dirty="0" smtClean="0">
                <a:ea typeface="Calibri"/>
                <a:cs typeface="Times New Roman"/>
              </a:rPr>
              <a:t>Remember </a:t>
            </a:r>
            <a:r>
              <a:rPr lang="en-CA" dirty="0">
                <a:ea typeface="Calibri"/>
                <a:cs typeface="Times New Roman"/>
              </a:rPr>
              <a:t>a “POLICY” is a guideline or statement of position with respect to a given topic and a “PROCEDURE” is a set of steps or instructions for completing a task.  They are the “how </a:t>
            </a:r>
            <a:r>
              <a:rPr lang="en-CA" dirty="0" err="1">
                <a:ea typeface="Calibri"/>
                <a:cs typeface="Times New Roman"/>
              </a:rPr>
              <a:t>to’s</a:t>
            </a:r>
            <a:r>
              <a:rPr lang="en-CA" dirty="0">
                <a:ea typeface="Calibri"/>
                <a:cs typeface="Times New Roman"/>
              </a:rPr>
              <a:t>”.  Remember also that a “Policy Manual” &amp; “Procedure Manual” can be 2 separate stand-alone documents that just need to cross-reference one another.</a:t>
            </a:r>
          </a:p>
          <a:p>
            <a:r>
              <a:rPr lang="en-CA" dirty="0">
                <a:ea typeface="Calibri"/>
                <a:cs typeface="Times New Roman"/>
              </a:rPr>
              <a:t>3. Don’t forget to regularly review your policies and procedures to ensure compliance with current legislation, regulations, laws, processes and best practises. </a:t>
            </a:r>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11</a:t>
            </a:fld>
            <a:endParaRPr lang="en-CA"/>
          </a:p>
        </p:txBody>
      </p:sp>
    </p:spTree>
    <p:extLst>
      <p:ext uri="{BB962C8B-B14F-4D97-AF65-F5344CB8AC3E}">
        <p14:creationId xmlns:p14="http://schemas.microsoft.com/office/powerpoint/2010/main" val="3354123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Times New Roman"/>
              </a:rPr>
              <a:t>Unlike Dilbert, you don’t have to start from scratch when creating a new policy. Many Commissions post their policies online and can serve as helpful templates for your own policies.  </a:t>
            </a:r>
            <a:endParaRPr lang="en-CA" dirty="0" smtClean="0">
              <a:ea typeface="Calibri"/>
              <a:cs typeface="Times New Roman"/>
            </a:endParaRPr>
          </a:p>
          <a:p>
            <a:endParaRPr lang="en-CA" dirty="0">
              <a:ea typeface="Calibri"/>
              <a:cs typeface="Times New Roman"/>
            </a:endParaRPr>
          </a:p>
          <a:p>
            <a:r>
              <a:rPr lang="en-CA" dirty="0" smtClean="0">
                <a:ea typeface="Calibri"/>
                <a:cs typeface="Times New Roman"/>
              </a:rPr>
              <a:t>Ensure </a:t>
            </a:r>
            <a:r>
              <a:rPr lang="en-CA" dirty="0">
                <a:ea typeface="Calibri"/>
                <a:cs typeface="Times New Roman"/>
              </a:rPr>
              <a:t>that you also refer to your particular set of standards, legislation, regulations, bylaws, etc. to help ensure your policies are in alignment with all applicable laws. </a:t>
            </a:r>
            <a:endParaRPr lang="en-CA" dirty="0" smtClean="0">
              <a:ea typeface="Calibri"/>
              <a:cs typeface="Times New Roman"/>
            </a:endParaRPr>
          </a:p>
          <a:p>
            <a:endParaRPr lang="en-CA" dirty="0" smtClean="0">
              <a:ea typeface="Calibri"/>
              <a:cs typeface="Times New Roman"/>
            </a:endParaRPr>
          </a:p>
          <a:p>
            <a:r>
              <a:rPr lang="en-CA" dirty="0" smtClean="0">
                <a:ea typeface="Calibri"/>
                <a:cs typeface="Times New Roman"/>
              </a:rPr>
              <a:t>Consulting </a:t>
            </a:r>
            <a:r>
              <a:rPr lang="en-CA" dirty="0">
                <a:ea typeface="Calibri"/>
                <a:cs typeface="Times New Roman"/>
              </a:rPr>
              <a:t>your own legal experts is also a crucial step in risk management. </a:t>
            </a:r>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12</a:t>
            </a:fld>
            <a:endParaRPr lang="en-CA"/>
          </a:p>
        </p:txBody>
      </p:sp>
    </p:spTree>
    <p:extLst>
      <p:ext uri="{BB962C8B-B14F-4D97-AF65-F5344CB8AC3E}">
        <p14:creationId xmlns:p14="http://schemas.microsoft.com/office/powerpoint/2010/main" val="3100605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53241">
              <a:lnSpc>
                <a:spcPct val="115000"/>
              </a:lnSpc>
              <a:spcAft>
                <a:spcPts val="1019"/>
              </a:spcAft>
            </a:pPr>
            <a:r>
              <a:rPr lang="en-CA" dirty="0">
                <a:ea typeface="Calibri"/>
                <a:cs typeface="Times New Roman"/>
              </a:rPr>
              <a:t>CREATE A POLICY STRUCTURE:  After listing all the policies you wish to create, you’ll need to form a template for the finalized versions.   Each policy should have a similar layout, including using the same font, which helps create a professional looking manual. Creating a similar framework for all your policies will also help you cover all the necessary aspects of each policy.  It will also make the policies more consistent and easy to navigate.  A common structure might include:</a:t>
            </a:r>
          </a:p>
          <a:p>
            <a:pPr marL="349415" marR="553241" indent="-349415">
              <a:lnSpc>
                <a:spcPct val="115000"/>
              </a:lnSpc>
              <a:buFont typeface="+mj-lt"/>
              <a:buAutoNum type="arabicPeriod"/>
            </a:pPr>
            <a:r>
              <a:rPr lang="en-CA" dirty="0">
                <a:ea typeface="Calibri"/>
                <a:cs typeface="Times New Roman"/>
              </a:rPr>
              <a:t>Policy name &amp; number</a:t>
            </a:r>
          </a:p>
          <a:p>
            <a:pPr marL="349415" marR="553241" indent="-349415">
              <a:lnSpc>
                <a:spcPct val="115000"/>
              </a:lnSpc>
              <a:buFont typeface="+mj-lt"/>
              <a:buAutoNum type="arabicPeriod"/>
            </a:pPr>
            <a:r>
              <a:rPr lang="en-CA" dirty="0">
                <a:ea typeface="Calibri"/>
                <a:cs typeface="Times New Roman"/>
              </a:rPr>
              <a:t>Purpose statement – What is the policy about?</a:t>
            </a:r>
          </a:p>
          <a:p>
            <a:pPr marL="349415" marR="553241" indent="-349415">
              <a:lnSpc>
                <a:spcPct val="115000"/>
              </a:lnSpc>
              <a:buFont typeface="+mj-lt"/>
              <a:buAutoNum type="arabicPeriod"/>
            </a:pPr>
            <a:r>
              <a:rPr lang="en-CA" dirty="0">
                <a:ea typeface="Calibri"/>
                <a:cs typeface="Times New Roman"/>
              </a:rPr>
              <a:t>Definitions – Define terms as you go, especially for words or phrases with multiple meetings.</a:t>
            </a:r>
          </a:p>
          <a:p>
            <a:pPr marL="349415" marR="553241" indent="-349415">
              <a:lnSpc>
                <a:spcPct val="115000"/>
              </a:lnSpc>
              <a:buFont typeface="+mj-lt"/>
              <a:buAutoNum type="arabicPeriod"/>
            </a:pPr>
            <a:r>
              <a:rPr lang="en-CA" dirty="0">
                <a:ea typeface="Calibri"/>
                <a:cs typeface="Times New Roman"/>
              </a:rPr>
              <a:t>Guidelines – a principle put forward to set standards  or recommended actions or advise for guiding purposes only</a:t>
            </a:r>
          </a:p>
          <a:p>
            <a:pPr marL="349415" marR="553241" indent="-349415">
              <a:lnSpc>
                <a:spcPct val="115000"/>
              </a:lnSpc>
              <a:buFont typeface="+mj-lt"/>
              <a:buAutoNum type="arabicPeriod"/>
            </a:pPr>
            <a:r>
              <a:rPr lang="en-CA" dirty="0">
                <a:ea typeface="Calibri"/>
                <a:cs typeface="Times New Roman"/>
              </a:rPr>
              <a:t>Procedures – a series of detailed steps to accomplish the intent of the policy ( usually administrative in nature)</a:t>
            </a:r>
          </a:p>
          <a:p>
            <a:pPr marL="349415" marR="553241" indent="-349415">
              <a:lnSpc>
                <a:spcPct val="115000"/>
              </a:lnSpc>
              <a:spcAft>
                <a:spcPts val="1019"/>
              </a:spcAft>
              <a:buFont typeface="+mj-lt"/>
              <a:buAutoNum type="arabicPeriod"/>
            </a:pPr>
            <a:r>
              <a:rPr lang="en-CA" dirty="0">
                <a:ea typeface="Calibri"/>
                <a:cs typeface="Times New Roman"/>
              </a:rPr>
              <a:t>References – legislation, regulations, other related polices, </a:t>
            </a:r>
            <a:r>
              <a:rPr lang="en-CA" dirty="0" smtClean="0">
                <a:ea typeface="Calibri"/>
                <a:cs typeface="Times New Roman"/>
              </a:rPr>
              <a:t>etc.</a:t>
            </a:r>
          </a:p>
          <a:p>
            <a:pPr marL="232943" indent="-232943">
              <a:buAutoNum type="arabicPeriod" startAt="7"/>
            </a:pPr>
            <a:r>
              <a:rPr lang="en-CA" dirty="0" smtClean="0">
                <a:ea typeface="Calibri"/>
                <a:cs typeface="Times New Roman"/>
              </a:rPr>
              <a:t>    Effective </a:t>
            </a:r>
            <a:r>
              <a:rPr lang="en-CA" dirty="0">
                <a:ea typeface="Calibri"/>
                <a:cs typeface="Times New Roman"/>
              </a:rPr>
              <a:t>date/revised dates </a:t>
            </a:r>
          </a:p>
          <a:p>
            <a:endParaRPr lang="en-CA" dirty="0">
              <a:cs typeface="Times New Roman"/>
            </a:endParaRPr>
          </a:p>
          <a:p>
            <a:pPr marR="553241">
              <a:lnSpc>
                <a:spcPct val="115000"/>
              </a:lnSpc>
              <a:spcAft>
                <a:spcPts val="1019"/>
              </a:spcAft>
            </a:pPr>
            <a:r>
              <a:rPr lang="en-CA" dirty="0">
                <a:ea typeface="Calibri"/>
                <a:cs typeface="Times New Roman"/>
              </a:rPr>
              <a:t>Your policies won’t be perfect on the first shot. After completing the first draft, you’ll need to gather feedback and insights from other leaders in your Commissions/Committees.  Use whatever process is applicable to your agency, whether the policies need to reviewed by a sub-committee or go to a committee of the whole for approval.</a:t>
            </a:r>
          </a:p>
          <a:p>
            <a:pPr marR="553241">
              <a:lnSpc>
                <a:spcPct val="115000"/>
              </a:lnSpc>
              <a:spcAft>
                <a:spcPts val="1019"/>
              </a:spcAft>
            </a:pPr>
            <a:r>
              <a:rPr lang="en-CA" dirty="0">
                <a:ea typeface="Calibri"/>
                <a:cs typeface="Times New Roman"/>
              </a:rPr>
              <a:t>How you communicate your policies after also plays a role in your manual’s effectiveness.  Make it accessible to the public which will help in creating a culture of transparency and trust.  Post online if you have your own website.  Make sure you update and maintain your manual so that it is current and relevant.</a:t>
            </a:r>
          </a:p>
          <a:p>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13</a:t>
            </a:fld>
            <a:endParaRPr lang="en-CA"/>
          </a:p>
        </p:txBody>
      </p:sp>
    </p:spTree>
    <p:extLst>
      <p:ext uri="{BB962C8B-B14F-4D97-AF65-F5344CB8AC3E}">
        <p14:creationId xmlns:p14="http://schemas.microsoft.com/office/powerpoint/2010/main" val="509898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Let’s stop here for a minute.  Are there any questions on developing a policy framework or policy/procedure writing?</a:t>
            </a:r>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14</a:t>
            </a:fld>
            <a:endParaRPr lang="en-CA"/>
          </a:p>
        </p:txBody>
      </p:sp>
    </p:spTree>
    <p:extLst>
      <p:ext uri="{BB962C8B-B14F-4D97-AF65-F5344CB8AC3E}">
        <p14:creationId xmlns:p14="http://schemas.microsoft.com/office/powerpoint/2010/main" val="1045182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53241">
              <a:lnSpc>
                <a:spcPct val="115000"/>
              </a:lnSpc>
              <a:spcAft>
                <a:spcPts val="1019"/>
              </a:spcAft>
            </a:pPr>
            <a:r>
              <a:rPr lang="en-CA" dirty="0">
                <a:ea typeface="Calibri"/>
                <a:cs typeface="Times New Roman"/>
              </a:rPr>
              <a:t>(This section deals with succession planning)</a:t>
            </a:r>
          </a:p>
          <a:p>
            <a:pPr marR="553241">
              <a:lnSpc>
                <a:spcPct val="115000"/>
              </a:lnSpc>
              <a:spcAft>
                <a:spcPts val="1019"/>
              </a:spcAft>
            </a:pPr>
            <a:r>
              <a:rPr lang="en-CA" dirty="0">
                <a:ea typeface="Calibri"/>
                <a:cs typeface="Times New Roman"/>
              </a:rPr>
              <a:t>Succession planning is defined as “the process of identifying future successors to key positions in the organization”.  It is part of a broad process of reviewing organizational requirements, identifying the essential skills needed for all key positions, and ensuring that management development programs are established or pursued to ensure that such skills are being established. </a:t>
            </a:r>
          </a:p>
          <a:p>
            <a:pPr marR="553241">
              <a:lnSpc>
                <a:spcPct val="115000"/>
              </a:lnSpc>
              <a:spcAft>
                <a:spcPts val="1019"/>
              </a:spcAft>
            </a:pPr>
            <a:r>
              <a:rPr lang="en-CA" dirty="0">
                <a:ea typeface="Calibri"/>
                <a:cs typeface="Times New Roman"/>
              </a:rPr>
              <a:t>Why is succession planning important and why should Commissions/Committees  ensure they address succession planning?  We all know how important succession planning is in our respective Police Services to ensure the availability of qualified replacements with the required skill sets and competencies to fill unexpected or upcoming vacancies. </a:t>
            </a:r>
            <a:endParaRPr lang="en-CA" dirty="0" smtClean="0">
              <a:ea typeface="Calibri"/>
              <a:cs typeface="Times New Roman"/>
            </a:endParaRPr>
          </a:p>
          <a:p>
            <a:pPr marR="553241">
              <a:lnSpc>
                <a:spcPct val="115000"/>
              </a:lnSpc>
              <a:spcAft>
                <a:spcPts val="1019"/>
              </a:spcAft>
            </a:pPr>
            <a:r>
              <a:rPr lang="en-CA" dirty="0" smtClean="0">
                <a:ea typeface="Calibri"/>
                <a:cs typeface="Times New Roman"/>
              </a:rPr>
              <a:t>Even </a:t>
            </a:r>
            <a:r>
              <a:rPr lang="en-CA" dirty="0">
                <a:ea typeface="Calibri"/>
                <a:cs typeface="Times New Roman"/>
              </a:rPr>
              <a:t>the Police Act states that Commissions are responsible for ensuring that sufficient persons are employed for the purpose of carrying out the functions of their police services – succession planning would ensure that this responsibility is carried out with a full complement of staff at all times.</a:t>
            </a:r>
          </a:p>
          <a:p>
            <a:pPr marR="553241">
              <a:lnSpc>
                <a:spcPct val="115000"/>
              </a:lnSpc>
              <a:spcAft>
                <a:spcPts val="1019"/>
              </a:spcAft>
            </a:pPr>
            <a:r>
              <a:rPr lang="en-CA" dirty="0">
                <a:ea typeface="Calibri"/>
                <a:cs typeface="Times New Roman"/>
              </a:rPr>
              <a:t>All succession planning strategies, including ones for individual Commissions/Committees, should include systems that measure the development of skills, competencies, and required knowledge needed to fulfill their obligations as a governance and oversight board.  The strategy should also incorporate coaching, mentoring, training, and recruitment methods that match these requirements.</a:t>
            </a:r>
          </a:p>
          <a:p>
            <a:pPr marR="553241">
              <a:lnSpc>
                <a:spcPct val="115000"/>
              </a:lnSpc>
              <a:spcAft>
                <a:spcPts val="1019"/>
              </a:spcAft>
            </a:pPr>
            <a:r>
              <a:rPr lang="en-CA" dirty="0">
                <a:ea typeface="Calibri"/>
                <a:cs typeface="Times New Roman"/>
              </a:rPr>
              <a:t>In the case of the Edmonton Police Commission, Commissioners are appointed by City Council; however, recommendations are made prior to the selection process of the skills and competencies (or gaps) that the Commission requires.  Our guidelines state that members are to be appointed on the basis of their skills and experience in a decision making capacity which can also include individuals within specialized areas of expertise such as financial, legal, risk management &amp; audit, governance, HR, etc.</a:t>
            </a:r>
          </a:p>
          <a:p>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15</a:t>
            </a:fld>
            <a:endParaRPr lang="en-CA"/>
          </a:p>
        </p:txBody>
      </p:sp>
    </p:spTree>
    <p:extLst>
      <p:ext uri="{BB962C8B-B14F-4D97-AF65-F5344CB8AC3E}">
        <p14:creationId xmlns:p14="http://schemas.microsoft.com/office/powerpoint/2010/main" val="3175939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53241">
              <a:lnSpc>
                <a:spcPct val="115000"/>
              </a:lnSpc>
              <a:spcAft>
                <a:spcPts val="1019"/>
              </a:spcAft>
            </a:pPr>
            <a:r>
              <a:rPr lang="en-CA" dirty="0">
                <a:ea typeface="Calibri"/>
                <a:cs typeface="Times New Roman"/>
              </a:rPr>
              <a:t>The Calgary Police Commission, on the other hand, has a policy which lists minimum qualifications for Commissioner recruitment which lists the requirements an individual must have in the areas of education, experience competencies and personal suitability which must be met prior to being considered for a position on the board. </a:t>
            </a:r>
            <a:endParaRPr lang="en-CA" dirty="0" smtClean="0">
              <a:ea typeface="Calibri"/>
              <a:cs typeface="Times New Roman"/>
            </a:endParaRPr>
          </a:p>
          <a:p>
            <a:pPr marR="553241">
              <a:lnSpc>
                <a:spcPct val="115000"/>
              </a:lnSpc>
              <a:spcAft>
                <a:spcPts val="1019"/>
              </a:spcAft>
            </a:pPr>
            <a:r>
              <a:rPr lang="en-CA" dirty="0" smtClean="0">
                <a:ea typeface="Calibri"/>
                <a:cs typeface="Times New Roman"/>
              </a:rPr>
              <a:t>(</a:t>
            </a:r>
            <a:r>
              <a:rPr lang="en-CA" dirty="0">
                <a:ea typeface="Calibri"/>
                <a:cs typeface="Times New Roman"/>
              </a:rPr>
              <a:t>Note: there are 2 slides which shows CPC qualifications.  This slide contains education, experience &amp; language. Second slide is competencies &amp; personal </a:t>
            </a:r>
            <a:r>
              <a:rPr lang="en-CA" dirty="0" smtClean="0">
                <a:ea typeface="Calibri"/>
                <a:cs typeface="Times New Roman"/>
              </a:rPr>
              <a:t>suitability.) </a:t>
            </a:r>
            <a:endParaRPr lang="en-CA" dirty="0">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16</a:t>
            </a:fld>
            <a:endParaRPr lang="en-CA" dirty="0"/>
          </a:p>
        </p:txBody>
      </p:sp>
    </p:spTree>
    <p:extLst>
      <p:ext uri="{BB962C8B-B14F-4D97-AF65-F5344CB8AC3E}">
        <p14:creationId xmlns:p14="http://schemas.microsoft.com/office/powerpoint/2010/main" val="1163962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Second slide of CPC Qualifications for Commissioners. May want to highlight just a few.</a:t>
            </a:r>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17</a:t>
            </a:fld>
            <a:endParaRPr lang="en-CA" dirty="0"/>
          </a:p>
        </p:txBody>
      </p:sp>
    </p:spTree>
    <p:extLst>
      <p:ext uri="{BB962C8B-B14F-4D97-AF65-F5344CB8AC3E}">
        <p14:creationId xmlns:p14="http://schemas.microsoft.com/office/powerpoint/2010/main" val="317612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53241">
              <a:lnSpc>
                <a:spcPct val="115000"/>
              </a:lnSpc>
              <a:spcAft>
                <a:spcPts val="1019"/>
              </a:spcAft>
            </a:pPr>
            <a:r>
              <a:rPr lang="en-CA" dirty="0">
                <a:ea typeface="Calibri"/>
                <a:cs typeface="Times New Roman"/>
              </a:rPr>
              <a:t>Good governance not only includes effective stewardship of resources (financial, human) but leadership succession within your Commissions/Committees is also a governance imperative as recruitment, development and retention of strong leaders are key to organizational success. </a:t>
            </a:r>
            <a:endParaRPr lang="en-CA" dirty="0" smtClean="0">
              <a:ea typeface="Calibri"/>
              <a:cs typeface="Times New Roman"/>
            </a:endParaRPr>
          </a:p>
          <a:p>
            <a:pPr marR="553241">
              <a:lnSpc>
                <a:spcPct val="115000"/>
              </a:lnSpc>
              <a:spcAft>
                <a:spcPts val="1019"/>
              </a:spcAft>
            </a:pPr>
            <a:r>
              <a:rPr lang="en-CA" dirty="0" smtClean="0">
                <a:ea typeface="Calibri"/>
                <a:cs typeface="Times New Roman"/>
              </a:rPr>
              <a:t>Being </a:t>
            </a:r>
            <a:r>
              <a:rPr lang="en-CA" dirty="0">
                <a:ea typeface="Calibri"/>
                <a:cs typeface="Times New Roman"/>
              </a:rPr>
              <a:t>honest about the evaluation of your current talent on your boards/committees and committing to developing a system that ensures a rich pool of potential new candidates are just two ways where a diligent board can make a big difference.</a:t>
            </a:r>
          </a:p>
          <a:p>
            <a:pPr marR="553241">
              <a:lnSpc>
                <a:spcPct val="115000"/>
              </a:lnSpc>
              <a:spcAft>
                <a:spcPts val="1019"/>
              </a:spcAft>
            </a:pPr>
            <a:r>
              <a:rPr lang="en-US" dirty="0">
                <a:ea typeface="Calibri"/>
                <a:cs typeface="Times New Roman"/>
              </a:rPr>
              <a:t>Ideally, a strategic leadership transition begins with an organization that has practiced good governance and is therefore resilient and prepared to weather change. Leadership transitions work best when the organization has a shared sense of mission, vision, and values, knowledge of its impact in the community, an updated strategic plan, a strong and engaged board of directors, and a culture that recognizes the importance of board and staff development, among other things.</a:t>
            </a:r>
            <a:r>
              <a:rPr lang="en-US" dirty="0">
                <a:solidFill>
                  <a:srgbClr val="000000"/>
                </a:solidFill>
                <a:latin typeface="Helvetica Neue LT W04_31488870"/>
                <a:ea typeface="Calibri"/>
                <a:cs typeface="Times New Roman"/>
              </a:rPr>
              <a:t> </a:t>
            </a:r>
            <a:endParaRPr lang="en-US" dirty="0" smtClean="0">
              <a:solidFill>
                <a:srgbClr val="000000"/>
              </a:solidFill>
              <a:latin typeface="Helvetica Neue LT W04_31488870"/>
              <a:ea typeface="Calibri"/>
              <a:cs typeface="Times New Roman"/>
            </a:endParaRPr>
          </a:p>
          <a:p>
            <a:pPr marR="553241">
              <a:lnSpc>
                <a:spcPct val="115000"/>
              </a:lnSpc>
              <a:spcAft>
                <a:spcPts val="1019"/>
              </a:spcAft>
            </a:pPr>
            <a:r>
              <a:rPr lang="en-US" dirty="0" smtClean="0">
                <a:ea typeface="Calibri"/>
                <a:cs typeface="Times New Roman"/>
              </a:rPr>
              <a:t>Additionally</a:t>
            </a:r>
            <a:r>
              <a:rPr lang="en-US" dirty="0">
                <a:ea typeface="Calibri"/>
                <a:cs typeface="Times New Roman"/>
              </a:rPr>
              <a:t>, organizations that have prioritized ongoing leadership growth are most likely to have a smooth transition and a successful outcome. This may manifest in various ways, from a robust board development program that includes an effective recruitment process and regular board member education.</a:t>
            </a:r>
            <a:endParaRPr lang="en-CA" dirty="0">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18</a:t>
            </a:fld>
            <a:endParaRPr lang="en-CA" dirty="0"/>
          </a:p>
        </p:txBody>
      </p:sp>
    </p:spTree>
    <p:extLst>
      <p:ext uri="{BB962C8B-B14F-4D97-AF65-F5344CB8AC3E}">
        <p14:creationId xmlns:p14="http://schemas.microsoft.com/office/powerpoint/2010/main" val="4221149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53241">
              <a:lnSpc>
                <a:spcPct val="115000"/>
              </a:lnSpc>
              <a:spcAft>
                <a:spcPts val="1019"/>
              </a:spcAft>
            </a:pPr>
            <a:r>
              <a:rPr lang="en-CA" dirty="0">
                <a:ea typeface="Calibri"/>
                <a:cs typeface="Times New Roman"/>
              </a:rPr>
              <a:t>(This section deals with new member on-boarding)</a:t>
            </a:r>
          </a:p>
          <a:p>
            <a:pPr marR="553241">
              <a:lnSpc>
                <a:spcPct val="115000"/>
              </a:lnSpc>
              <a:spcAft>
                <a:spcPts val="1019"/>
              </a:spcAft>
            </a:pPr>
            <a:r>
              <a:rPr lang="en-CA" dirty="0">
                <a:ea typeface="Calibri"/>
                <a:cs typeface="Times New Roman"/>
              </a:rPr>
              <a:t>A best practices transition focuses on both the on-boarding process and the first 12 months of a new Commissioner’s tenure which includes member orientation and training.  Since all members of Commissions/Committees have term limits, it only stands to reason there will be frequent turnover and onboarding is crucial to the ongoing success of your organizations.</a:t>
            </a:r>
          </a:p>
          <a:p>
            <a:pPr marR="553241">
              <a:lnSpc>
                <a:spcPct val="115000"/>
              </a:lnSpc>
              <a:spcAft>
                <a:spcPts val="1019"/>
              </a:spcAft>
            </a:pPr>
            <a:r>
              <a:rPr lang="en-CA" dirty="0">
                <a:ea typeface="Calibri"/>
                <a:cs typeface="Times New Roman"/>
              </a:rPr>
              <a:t>Proper onboarding isn’t just about first impressions.  It takes time to plan an onboarding process that will meet the needs of your individual Committees or Commissions.  Each of your organizations should have a designated onboarding leader that ensures all steps in the onboarding process are completed in a timely manner and that each new member is fully prepared prior to their first official meeting.  This individual could be your ED, the Chair of your Commission/Committee, or another experienced board member.  In any case, an onboarding leader can transform what might have previously been an informal, haphazard process into a means of increasing board effectiveness. </a:t>
            </a:r>
          </a:p>
          <a:p>
            <a:pPr marR="553241">
              <a:lnSpc>
                <a:spcPct val="115000"/>
              </a:lnSpc>
              <a:spcAft>
                <a:spcPts val="1019"/>
              </a:spcAft>
            </a:pPr>
            <a:r>
              <a:rPr lang="en-CA" dirty="0">
                <a:ea typeface="Calibri"/>
                <a:cs typeface="Times New Roman"/>
              </a:rPr>
              <a:t>Many organizations also take their culture for granted.  Any good onboarding process will not only be about processes and roles, but your organization’s vision and mission and values.  Any new member should understand, from the onset, the critical challenges  within your organization and an understanding of how they can help meet these challenges. </a:t>
            </a:r>
            <a:endParaRPr lang="en-CA" dirty="0" smtClean="0">
              <a:ea typeface="Calibri"/>
              <a:cs typeface="Times New Roman"/>
            </a:endParaRPr>
          </a:p>
          <a:p>
            <a:pPr marR="553241">
              <a:lnSpc>
                <a:spcPct val="115000"/>
              </a:lnSpc>
              <a:spcAft>
                <a:spcPts val="1019"/>
              </a:spcAft>
            </a:pPr>
            <a:r>
              <a:rPr lang="en-CA" dirty="0" smtClean="0">
                <a:ea typeface="Calibri"/>
                <a:cs typeface="Times New Roman"/>
              </a:rPr>
              <a:t>Also</a:t>
            </a:r>
            <a:r>
              <a:rPr lang="en-CA" dirty="0">
                <a:ea typeface="Calibri"/>
                <a:cs typeface="Times New Roman"/>
              </a:rPr>
              <a:t>, don’t assume that the experience of new members who have served on other not-for-profit boards will necessarily translate to your board.  Ensure you have arranged preliminary meetings with key personnel (or other members of Commission/Committee) to go over the technical workings of the board, its committee structure, and board governance policies.</a:t>
            </a:r>
          </a:p>
          <a:p>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19</a:t>
            </a:fld>
            <a:endParaRPr lang="en-CA" dirty="0"/>
          </a:p>
        </p:txBody>
      </p:sp>
    </p:spTree>
    <p:extLst>
      <p:ext uri="{BB962C8B-B14F-4D97-AF65-F5344CB8AC3E}">
        <p14:creationId xmlns:p14="http://schemas.microsoft.com/office/powerpoint/2010/main" val="68089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Introductory</a:t>
            </a:r>
            <a:r>
              <a:rPr lang="en-CA" baseline="0" dirty="0" smtClean="0"/>
              <a:t> slide: highlight topics that will be covered.  Mention that you will stop for questions after each topic or set of topics.</a:t>
            </a:r>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2</a:t>
            </a:fld>
            <a:endParaRPr lang="en-CA" dirty="0"/>
          </a:p>
        </p:txBody>
      </p:sp>
    </p:spTree>
    <p:extLst>
      <p:ext uri="{BB962C8B-B14F-4D97-AF65-F5344CB8AC3E}">
        <p14:creationId xmlns:p14="http://schemas.microsoft.com/office/powerpoint/2010/main" val="3353544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53241">
              <a:lnSpc>
                <a:spcPct val="115000"/>
              </a:lnSpc>
              <a:spcAft>
                <a:spcPts val="1019"/>
              </a:spcAft>
            </a:pPr>
            <a:r>
              <a:rPr lang="en-CA" dirty="0" smtClean="0">
                <a:ea typeface="Calibri"/>
                <a:cs typeface="Times New Roman"/>
              </a:rPr>
              <a:t>Many </a:t>
            </a:r>
            <a:r>
              <a:rPr lang="en-CA" dirty="0">
                <a:ea typeface="Calibri"/>
                <a:cs typeface="Times New Roman"/>
              </a:rPr>
              <a:t>of your new members will come to you with widely diverse backgrounds, experiences and competencies.  Consider customizing your onboarding process to meet the needs of each new member.  A first time director on a board may need more orientation about the world in which your organization operates then say someone with a background in law enforcement or policing.  Be sensitive to such differences and address them.</a:t>
            </a:r>
          </a:p>
          <a:p>
            <a:pPr marR="553241">
              <a:lnSpc>
                <a:spcPct val="115000"/>
              </a:lnSpc>
              <a:spcAft>
                <a:spcPts val="1019"/>
              </a:spcAft>
            </a:pPr>
            <a:r>
              <a:rPr lang="en-CA" dirty="0">
                <a:ea typeface="Calibri"/>
                <a:cs typeface="Times New Roman"/>
              </a:rPr>
              <a:t>At a minimum the new appointees should have access to an onboarding orientation that outlines their roles and responsibilities as soon as practicable after their appointments.  Training programs should also include the following: </a:t>
            </a:r>
          </a:p>
          <a:p>
            <a:pPr marL="349415" marR="553241" indent="-349415">
              <a:lnSpc>
                <a:spcPct val="115000"/>
              </a:lnSpc>
              <a:buFont typeface="+mj-lt"/>
              <a:buAutoNum type="arabicPeriod"/>
            </a:pPr>
            <a:r>
              <a:rPr lang="en-CA" dirty="0">
                <a:ea typeface="Calibri"/>
                <a:cs typeface="Times New Roman"/>
              </a:rPr>
              <a:t>Introduction to police governance and oversight in Alberta.</a:t>
            </a:r>
          </a:p>
          <a:p>
            <a:pPr marL="349415" marR="553241" indent="-349415">
              <a:lnSpc>
                <a:spcPct val="115000"/>
              </a:lnSpc>
              <a:buFont typeface="+mj-lt"/>
              <a:buAutoNum type="arabicPeriod"/>
            </a:pPr>
            <a:r>
              <a:rPr lang="en-CA" dirty="0">
                <a:ea typeface="Calibri"/>
                <a:cs typeface="Times New Roman"/>
              </a:rPr>
              <a:t>Overview of legislated roles and responsibilities, under the Police Act and Police Service Regulation, as well as applicable municipal bylaws, the Freedom of Information &amp; Privacy Act (FOIP) and any other applicable provincial and federal legislation.</a:t>
            </a:r>
          </a:p>
          <a:p>
            <a:pPr marL="349415" marR="553241" indent="-349415">
              <a:lnSpc>
                <a:spcPct val="115000"/>
              </a:lnSpc>
              <a:buFont typeface="+mj-lt"/>
              <a:buAutoNum type="arabicPeriod"/>
            </a:pPr>
            <a:r>
              <a:rPr lang="en-CA" dirty="0">
                <a:ea typeface="Calibri"/>
                <a:cs typeface="Times New Roman"/>
              </a:rPr>
              <a:t>Overview of the public complaints process and the role of the Public Complaint Director.</a:t>
            </a:r>
          </a:p>
          <a:p>
            <a:pPr marL="349415" marR="553241" indent="-349415">
              <a:lnSpc>
                <a:spcPct val="115000"/>
              </a:lnSpc>
              <a:buFont typeface="+mj-lt"/>
              <a:buAutoNum type="arabicPeriod"/>
            </a:pPr>
            <a:r>
              <a:rPr lang="en-CA" dirty="0">
                <a:ea typeface="Calibri"/>
                <a:cs typeface="Times New Roman"/>
              </a:rPr>
              <a:t>Review of your policies and procedures manual (including agreeing to Code of Conduct).</a:t>
            </a:r>
          </a:p>
          <a:p>
            <a:pPr marL="349415" marR="553241" indent="-349415">
              <a:lnSpc>
                <a:spcPct val="115000"/>
              </a:lnSpc>
              <a:spcAft>
                <a:spcPts val="1019"/>
              </a:spcAft>
              <a:buFont typeface="+mj-lt"/>
              <a:buAutoNum type="arabicPeriod"/>
            </a:pPr>
            <a:r>
              <a:rPr lang="en-CA" dirty="0">
                <a:ea typeface="Calibri"/>
                <a:cs typeface="Times New Roman"/>
              </a:rPr>
              <a:t>Review of the Policing Oversight Standards</a:t>
            </a:r>
            <a:r>
              <a:rPr lang="en-CA" dirty="0" smtClean="0">
                <a:ea typeface="Calibri"/>
                <a:cs typeface="Times New Roman"/>
              </a:rPr>
              <a:t>.</a:t>
            </a:r>
            <a:endParaRPr lang="en-CA" dirty="0">
              <a:ea typeface="Calibri"/>
              <a:cs typeface="Times New Roman"/>
            </a:endParaRPr>
          </a:p>
          <a:p>
            <a:r>
              <a:rPr lang="en-CA" dirty="0">
                <a:ea typeface="Calibri"/>
                <a:cs typeface="Times New Roman"/>
              </a:rPr>
              <a:t>6.    </a:t>
            </a:r>
            <a:r>
              <a:rPr lang="en-CA" dirty="0" smtClean="0">
                <a:ea typeface="Calibri"/>
                <a:cs typeface="Times New Roman"/>
              </a:rPr>
              <a:t>  Orientation </a:t>
            </a:r>
            <a:r>
              <a:rPr lang="en-CA" dirty="0">
                <a:ea typeface="Calibri"/>
                <a:cs typeface="Times New Roman"/>
              </a:rPr>
              <a:t>on your specific organizations practises including: meeting procedures &amp; schedules, office procedures, roles &amp; responsibilities of any staff, budget &amp; member expenses, attendance at events, structure &amp; function of committees, communication protocols, and any other topics deemed necessary. </a:t>
            </a:r>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20</a:t>
            </a:fld>
            <a:endParaRPr lang="en-CA" dirty="0"/>
          </a:p>
        </p:txBody>
      </p:sp>
    </p:spTree>
    <p:extLst>
      <p:ext uri="{BB962C8B-B14F-4D97-AF65-F5344CB8AC3E}">
        <p14:creationId xmlns:p14="http://schemas.microsoft.com/office/powerpoint/2010/main" val="1420591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53241">
              <a:lnSpc>
                <a:spcPct val="115000"/>
              </a:lnSpc>
              <a:spcAft>
                <a:spcPts val="1019"/>
              </a:spcAft>
            </a:pPr>
            <a:r>
              <a:rPr lang="en-CA" dirty="0">
                <a:ea typeface="Calibri"/>
                <a:cs typeface="Times New Roman"/>
              </a:rPr>
              <a:t>Your individual police services should also present an onboarding presentation to all new members which highlights its organizational structure, roles of staff members and structure of different divisions or bureaus, legal and regulatory overview, rank insignia and hierarchical structure, plus other relevant information.</a:t>
            </a:r>
          </a:p>
          <a:p>
            <a:pPr marR="553241">
              <a:lnSpc>
                <a:spcPct val="115000"/>
              </a:lnSpc>
              <a:spcAft>
                <a:spcPts val="1019"/>
              </a:spcAft>
            </a:pPr>
            <a:r>
              <a:rPr lang="en-CA" dirty="0">
                <a:ea typeface="Calibri"/>
                <a:cs typeface="Times New Roman"/>
              </a:rPr>
              <a:t>Finally, never rush prospective leaders into their new roles.  It is beneficial to have a formal mentoring program where an experienced member connects with a newer member to provide insight into the board’s culture, explain what to expect at meeting, and suggest how best to contribute to deliberations.  More importantly, a mentor can model leadership values and ensure new members also feel valued.  So much is riding on the effectiveness of your organizations that experienced members should be doing all they can to accelerate the performance of new board members.</a:t>
            </a:r>
          </a:p>
          <a:p>
            <a:pPr marR="553241">
              <a:lnSpc>
                <a:spcPct val="115000"/>
              </a:lnSpc>
              <a:spcAft>
                <a:spcPts val="1019"/>
              </a:spcAft>
            </a:pPr>
            <a:r>
              <a:rPr lang="en-CA" dirty="0">
                <a:ea typeface="Calibri"/>
                <a:cs typeface="Times New Roman"/>
              </a:rPr>
              <a:t>The example </a:t>
            </a:r>
            <a:r>
              <a:rPr lang="en-CA" dirty="0" smtClean="0">
                <a:ea typeface="Calibri"/>
                <a:cs typeface="Times New Roman"/>
              </a:rPr>
              <a:t> policy shown here is </a:t>
            </a:r>
            <a:r>
              <a:rPr lang="en-CA" dirty="0">
                <a:ea typeface="Calibri"/>
                <a:cs typeface="Times New Roman"/>
              </a:rPr>
              <a:t>from the </a:t>
            </a:r>
            <a:r>
              <a:rPr lang="en-CA" dirty="0" err="1">
                <a:ea typeface="Calibri"/>
                <a:cs typeface="Times New Roman"/>
              </a:rPr>
              <a:t>Canmore</a:t>
            </a:r>
            <a:r>
              <a:rPr lang="en-CA" dirty="0">
                <a:ea typeface="Calibri"/>
                <a:cs typeface="Times New Roman"/>
              </a:rPr>
              <a:t> Policing </a:t>
            </a:r>
            <a:r>
              <a:rPr lang="en-CA" dirty="0" smtClean="0">
                <a:ea typeface="Calibri"/>
                <a:cs typeface="Times New Roman"/>
              </a:rPr>
              <a:t>Committee.  It </a:t>
            </a:r>
            <a:r>
              <a:rPr lang="en-CA" dirty="0">
                <a:ea typeface="Calibri"/>
                <a:cs typeface="Times New Roman"/>
              </a:rPr>
              <a:t>goes on to state other areas that new members are given information on such as committee structure &amp;</a:t>
            </a:r>
            <a:r>
              <a:rPr lang="en-CA" dirty="0" smtClean="0">
                <a:ea typeface="Calibri"/>
                <a:cs typeface="Times New Roman"/>
              </a:rPr>
              <a:t> </a:t>
            </a:r>
            <a:r>
              <a:rPr lang="en-CA" dirty="0">
                <a:ea typeface="Calibri"/>
                <a:cs typeface="Times New Roman"/>
              </a:rPr>
              <a:t>function, budgets, &amp;</a:t>
            </a:r>
            <a:r>
              <a:rPr lang="en-CA" dirty="0" smtClean="0">
                <a:ea typeface="Calibri"/>
                <a:cs typeface="Times New Roman"/>
              </a:rPr>
              <a:t> </a:t>
            </a:r>
            <a:r>
              <a:rPr lang="en-CA" dirty="0">
                <a:ea typeface="Calibri"/>
                <a:cs typeface="Times New Roman"/>
              </a:rPr>
              <a:t>ongoing developmental opportunities they can participate in including a mentoring program.</a:t>
            </a:r>
          </a:p>
          <a:p>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21</a:t>
            </a:fld>
            <a:endParaRPr lang="en-CA"/>
          </a:p>
        </p:txBody>
      </p:sp>
    </p:spTree>
    <p:extLst>
      <p:ext uri="{BB962C8B-B14F-4D97-AF65-F5344CB8AC3E}">
        <p14:creationId xmlns:p14="http://schemas.microsoft.com/office/powerpoint/2010/main" val="2667136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53241">
              <a:lnSpc>
                <a:spcPct val="115000"/>
              </a:lnSpc>
              <a:spcAft>
                <a:spcPts val="1019"/>
              </a:spcAft>
            </a:pPr>
            <a:r>
              <a:rPr lang="en-CA" dirty="0">
                <a:ea typeface="Calibri"/>
                <a:cs typeface="Times New Roman"/>
              </a:rPr>
              <a:t>(This section deals with continuing education)</a:t>
            </a:r>
          </a:p>
          <a:p>
            <a:pPr marR="553241">
              <a:lnSpc>
                <a:spcPct val="115000"/>
              </a:lnSpc>
              <a:spcAft>
                <a:spcPts val="1019"/>
              </a:spcAft>
            </a:pPr>
            <a:r>
              <a:rPr lang="en-CA" dirty="0">
                <a:ea typeface="Calibri"/>
                <a:cs typeface="Times New Roman"/>
              </a:rPr>
              <a:t>Continuing education enables appointed members to enhance their understanding of the policing world and to be able to remain current regarding issues or governance matters which may impact your organizations. Commission member and Committee member orientation and training is an ongoing process and should continue throughout the term of membership.  We all recognize the importance of continuous learning and I would encourage everyone to pursue and participate in ongoing education and training. This additional training can include presentations from your local services, as well as conference and seminar attendance and other external educational opportunities. </a:t>
            </a:r>
          </a:p>
          <a:p>
            <a:pPr marR="553241">
              <a:lnSpc>
                <a:spcPct val="115000"/>
              </a:lnSpc>
              <a:spcAft>
                <a:spcPts val="1019"/>
              </a:spcAft>
            </a:pPr>
            <a:r>
              <a:rPr lang="en-CA" dirty="0">
                <a:ea typeface="Calibri"/>
                <a:cs typeface="Times New Roman"/>
              </a:rPr>
              <a:t>All Commissions/Committees should establish a yearly budget allowance to cover costs associated with training to cover things such as travel, registration, accommodations and meals as many of these additional educational opportunities are offered through member associations such as AAPG, CAPG, CACOLE, etc.</a:t>
            </a:r>
          </a:p>
          <a:p>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22</a:t>
            </a:fld>
            <a:endParaRPr lang="en-CA"/>
          </a:p>
        </p:txBody>
      </p:sp>
    </p:spTree>
    <p:extLst>
      <p:ext uri="{BB962C8B-B14F-4D97-AF65-F5344CB8AC3E}">
        <p14:creationId xmlns:p14="http://schemas.microsoft.com/office/powerpoint/2010/main" val="3945283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53241">
              <a:lnSpc>
                <a:spcPct val="115000"/>
              </a:lnSpc>
              <a:spcAft>
                <a:spcPts val="1019"/>
              </a:spcAft>
            </a:pPr>
            <a:r>
              <a:rPr lang="en-CA" dirty="0">
                <a:ea typeface="Calibri"/>
                <a:cs typeface="Times New Roman"/>
              </a:rPr>
              <a:t>Other opportunities that might exist require no travel at all such as on-line courses and webinars.  A couple of examples are:</a:t>
            </a:r>
          </a:p>
          <a:p>
            <a:pPr marL="349415" marR="553241" indent="-349415">
              <a:lnSpc>
                <a:spcPct val="115000"/>
              </a:lnSpc>
              <a:buFont typeface="+mj-lt"/>
              <a:buAutoNum type="arabicPeriod"/>
            </a:pPr>
            <a:r>
              <a:rPr lang="en-CA" dirty="0">
                <a:ea typeface="Calibri"/>
                <a:cs typeface="Times New Roman"/>
              </a:rPr>
              <a:t>The CAPG offers a host of webinars that bring stakeholders and colleagues together to explore a variety of topics of interest to your communities.  Their aim is to provide concrete resources to boards and other stakeholders to help in the development of effective governance.  (slide shows link to CAPG 2019 webinar series)</a:t>
            </a:r>
          </a:p>
          <a:p>
            <a:pPr marL="349415" marR="553241" indent="-349415">
              <a:lnSpc>
                <a:spcPct val="115000"/>
              </a:lnSpc>
              <a:spcAft>
                <a:spcPts val="1019"/>
              </a:spcAft>
              <a:buFont typeface="+mj-lt"/>
              <a:buAutoNum type="arabicPeriod"/>
            </a:pPr>
            <a:r>
              <a:rPr lang="en-CA" dirty="0">
                <a:ea typeface="Calibri"/>
                <a:cs typeface="Times New Roman"/>
              </a:rPr>
              <a:t>Alberta Justice &amp; Solicitor General has an online training program for police commissions.  Their modules include legislation, roles &amp; responsibilities, meeting effectiveness, planning &amp; priorities, public complaints, and an entire module on Chief selection, appointment &amp; evaluation. </a:t>
            </a:r>
          </a:p>
          <a:p>
            <a:pPr marR="553241">
              <a:lnSpc>
                <a:spcPct val="115000"/>
              </a:lnSpc>
              <a:spcAft>
                <a:spcPts val="1019"/>
              </a:spcAft>
            </a:pPr>
            <a:r>
              <a:rPr lang="en-CA" dirty="0">
                <a:ea typeface="Calibri"/>
                <a:cs typeface="Times New Roman"/>
              </a:rPr>
              <a:t>Of course there is also the ability to book and provide additional opportunities in-house using either resident experts and/or hiring external consultants to provide required training.  For example, two opportunities that the Edmonton Police Commission took advantage of last year was media training and a meeting effectiveness and procedures session both delivered by resident experts in their fields. It might be beneficial to poll your members to see what types of opportunities they would like to see accessed  that might enhance their skills and assist them in their respective roles on Commissions/Committees.</a:t>
            </a:r>
          </a:p>
          <a:p>
            <a:r>
              <a:rPr lang="en-CA" dirty="0">
                <a:ea typeface="Calibri"/>
                <a:cs typeface="Times New Roman"/>
              </a:rPr>
              <a:t>Providing effective leadership to your organizations is paramount and members must seek to constantly improve their skills in order to enhance their performance and to act with a long-term focus on the best interests of their organizations. Ongoing, continuing education is one way to achieve this goal. </a:t>
            </a:r>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23</a:t>
            </a:fld>
            <a:endParaRPr lang="en-CA"/>
          </a:p>
        </p:txBody>
      </p:sp>
    </p:spTree>
    <p:extLst>
      <p:ext uri="{BB962C8B-B14F-4D97-AF65-F5344CB8AC3E}">
        <p14:creationId xmlns:p14="http://schemas.microsoft.com/office/powerpoint/2010/main" val="3153131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We’ll stop here for a few minutes to see if there are any questions on succession</a:t>
            </a:r>
            <a:r>
              <a:rPr lang="en-CA" baseline="0" dirty="0" smtClean="0"/>
              <a:t> planning, on-boarding, or continuing education.</a:t>
            </a:r>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24</a:t>
            </a:fld>
            <a:endParaRPr lang="en-CA"/>
          </a:p>
        </p:txBody>
      </p:sp>
    </p:spTree>
    <p:extLst>
      <p:ext uri="{BB962C8B-B14F-4D97-AF65-F5344CB8AC3E}">
        <p14:creationId xmlns:p14="http://schemas.microsoft.com/office/powerpoint/2010/main" val="3860839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53241">
              <a:lnSpc>
                <a:spcPct val="115000"/>
              </a:lnSpc>
              <a:spcAft>
                <a:spcPts val="1019"/>
              </a:spcAft>
            </a:pPr>
            <a:r>
              <a:rPr lang="en-CA" dirty="0">
                <a:ea typeface="Calibri"/>
                <a:cs typeface="Times New Roman"/>
              </a:rPr>
              <a:t>(This section deals with the annual board performance assessment)</a:t>
            </a:r>
          </a:p>
          <a:p>
            <a:pPr marR="553241">
              <a:lnSpc>
                <a:spcPct val="115000"/>
              </a:lnSpc>
              <a:spcAft>
                <a:spcPts val="1019"/>
              </a:spcAft>
            </a:pPr>
            <a:r>
              <a:rPr lang="en-CA" dirty="0">
                <a:ea typeface="Calibri"/>
                <a:cs typeface="Times New Roman"/>
              </a:rPr>
              <a:t>Just as leadership policies are central to good governance – the process of undertaking an annual board evaluation also contributes to effective governance and helps to increase performance as a whole.  A formal assessment of your Commission/Committee as an entity will assist in identifying strengths, achievements and areas for improvement.  </a:t>
            </a:r>
          </a:p>
          <a:p>
            <a:pPr marR="553241">
              <a:lnSpc>
                <a:spcPct val="115000"/>
              </a:lnSpc>
              <a:spcAft>
                <a:spcPts val="1019"/>
              </a:spcAft>
            </a:pPr>
            <a:r>
              <a:rPr lang="en-CA" dirty="0">
                <a:ea typeface="Calibri"/>
                <a:cs typeface="Times New Roman"/>
              </a:rPr>
              <a:t>These assessments should measure how members perceive their Commission/Committee is performing its duties and a review of their current governance model and processes to ensure they are effective in carrying out your responsibilities.  This process should involve input from all members, but may also include staff, Chiefs of Police / Officers in Charge (OIC’s), other stakeholders and the public.</a:t>
            </a:r>
          </a:p>
          <a:p>
            <a:pPr marR="553241">
              <a:lnSpc>
                <a:spcPct val="115000"/>
              </a:lnSpc>
              <a:spcAft>
                <a:spcPts val="1019"/>
              </a:spcAft>
            </a:pPr>
            <a:r>
              <a:rPr lang="en-CA" dirty="0">
                <a:ea typeface="Calibri"/>
                <a:cs typeface="Times New Roman"/>
              </a:rPr>
              <a:t>Results from these evaluations should be used to inform strategic planning, policy development and address any missing skills or competencies on your respective Commissions/Committees. There is value in keeping your questionnaire the same year over year to allow benchmarking and to help identify trends.</a:t>
            </a:r>
          </a:p>
          <a:p>
            <a:pPr marR="553241">
              <a:lnSpc>
                <a:spcPct val="115000"/>
              </a:lnSpc>
              <a:spcAft>
                <a:spcPts val="1019"/>
              </a:spcAft>
            </a:pPr>
            <a:r>
              <a:rPr lang="en-CA" dirty="0">
                <a:ea typeface="Calibri"/>
                <a:cs typeface="Times New Roman"/>
              </a:rPr>
              <a:t>Some areas you may also wish to consider to evaluate are the diversity and composition of the board, efficiency and effectiveness of board meetings, overall Chair assessment, complaints process, board governance and fiscal management, roles and informed decision making, just to name a few.</a:t>
            </a:r>
          </a:p>
          <a:p>
            <a:r>
              <a:rPr lang="en-CA" dirty="0">
                <a:ea typeface="Calibri"/>
                <a:cs typeface="Times New Roman"/>
              </a:rPr>
              <a:t>Of course, any tool you decide to use becomes a pointless exercise unless you address the “so what” or “what next” at the end of the evaluation.  The survey results should be interpreted so as to create a list of recommendations for further review or areas of improvement. In this way your self-assessment will ensure that there remains a focus on the vision of your organization and that decisions are being made in accordance with the mission and through the lens of a set of values.  Remember to celebrate your successes in some areas and begin the work to augment others</a:t>
            </a:r>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25</a:t>
            </a:fld>
            <a:endParaRPr lang="en-CA"/>
          </a:p>
        </p:txBody>
      </p:sp>
    </p:spTree>
    <p:extLst>
      <p:ext uri="{BB962C8B-B14F-4D97-AF65-F5344CB8AC3E}">
        <p14:creationId xmlns:p14="http://schemas.microsoft.com/office/powerpoint/2010/main" val="2620941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53241">
              <a:lnSpc>
                <a:spcPct val="115000"/>
              </a:lnSpc>
              <a:spcAft>
                <a:spcPts val="1019"/>
              </a:spcAft>
            </a:pPr>
            <a:r>
              <a:rPr lang="en-CA" dirty="0">
                <a:ea typeface="Calibri"/>
                <a:cs typeface="Times New Roman"/>
              </a:rPr>
              <a:t>A compliant records management program is necessary for organizations to proactively manage all data and to demonstrate “good faith” intentions to follow best practises consistently and accurately. </a:t>
            </a:r>
          </a:p>
          <a:p>
            <a:pPr marR="553241">
              <a:lnSpc>
                <a:spcPct val="115000"/>
              </a:lnSpc>
              <a:spcAft>
                <a:spcPts val="1019"/>
              </a:spcAft>
            </a:pPr>
            <a:r>
              <a:rPr lang="en-CA" dirty="0">
                <a:ea typeface="Calibri"/>
                <a:cs typeface="Times New Roman"/>
              </a:rPr>
              <a:t>Your corporate records are a valuable asset that must be managed throughout their lifecycle and preserved for future use.  All Commissions/Committees should establish a record and information management framework and procedures to capture, protect, use and preserve records under your control.</a:t>
            </a:r>
          </a:p>
          <a:p>
            <a:pPr marR="553241">
              <a:lnSpc>
                <a:spcPct val="115000"/>
              </a:lnSpc>
              <a:spcAft>
                <a:spcPts val="1019"/>
              </a:spcAft>
            </a:pPr>
            <a:r>
              <a:rPr lang="en-CA" dirty="0">
                <a:ea typeface="Calibri"/>
                <a:cs typeface="Times New Roman"/>
              </a:rPr>
              <a:t>There are many different “types” of corporate records and can include documents, reports, electronic correspondence (emails) and can also include photos or any other information that is recorded (audio/visual).</a:t>
            </a:r>
          </a:p>
          <a:p>
            <a:pPr marR="553241">
              <a:lnSpc>
                <a:spcPct val="115000"/>
              </a:lnSpc>
              <a:spcAft>
                <a:spcPts val="1019"/>
              </a:spcAft>
            </a:pPr>
            <a:r>
              <a:rPr lang="en-CA" dirty="0">
                <a:ea typeface="Calibri"/>
                <a:cs typeface="Times New Roman"/>
              </a:rPr>
              <a:t>The management of your corporate records must comply with all business requirements, applicable legislation and government legislation (example: FOIP) and any municipal policies or bylaws on records retention.  All records created by a Commission/Committee should be classified as per a records classification system and retention schedule developed for your organization.  It is important to conduct legal research to determine what the retention period for each class of record must be and you should consider acquiring the assistance of consultants or external records management experts.</a:t>
            </a:r>
          </a:p>
          <a:p>
            <a:pPr marR="553241">
              <a:lnSpc>
                <a:spcPct val="115000"/>
              </a:lnSpc>
              <a:spcAft>
                <a:spcPts val="1019"/>
              </a:spcAft>
            </a:pPr>
            <a:r>
              <a:rPr lang="en-CA" dirty="0">
                <a:ea typeface="Calibri"/>
                <a:cs typeface="Times New Roman"/>
              </a:rPr>
              <a:t>Training and education is essential to ensure an effective records management program.  Official policies and procedures on the subject matter will ensure everyone understands where official records are to be saved and how they can be disclosed. </a:t>
            </a:r>
          </a:p>
          <a:p>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26</a:t>
            </a:fld>
            <a:endParaRPr lang="en-CA"/>
          </a:p>
        </p:txBody>
      </p:sp>
    </p:spTree>
    <p:extLst>
      <p:ext uri="{BB962C8B-B14F-4D97-AF65-F5344CB8AC3E}">
        <p14:creationId xmlns:p14="http://schemas.microsoft.com/office/powerpoint/2010/main" val="3054572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slide shows some of the additional reasons why you need a comprehensive document management system (highlight a few if time permits).</a:t>
            </a:r>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27</a:t>
            </a:fld>
            <a:endParaRPr lang="en-CA"/>
          </a:p>
        </p:txBody>
      </p:sp>
    </p:spTree>
    <p:extLst>
      <p:ext uri="{BB962C8B-B14F-4D97-AF65-F5344CB8AC3E}">
        <p14:creationId xmlns:p14="http://schemas.microsoft.com/office/powerpoint/2010/main" val="3364389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Times New Roman"/>
              </a:rPr>
              <a:t>Unlike Dilbert, you will receive requests from the public for access to information and disclosure of records that are in your control.  </a:t>
            </a:r>
            <a:endParaRPr lang="en-CA" dirty="0" smtClean="0">
              <a:ea typeface="Calibri"/>
              <a:cs typeface="Times New Roman"/>
            </a:endParaRPr>
          </a:p>
          <a:p>
            <a:endParaRPr lang="en-CA" dirty="0">
              <a:ea typeface="Calibri"/>
              <a:cs typeface="Times New Roman"/>
            </a:endParaRPr>
          </a:p>
          <a:p>
            <a:r>
              <a:rPr lang="en-CA" dirty="0" smtClean="0">
                <a:ea typeface="Calibri"/>
                <a:cs typeface="Times New Roman"/>
              </a:rPr>
              <a:t>Commissions</a:t>
            </a:r>
            <a:r>
              <a:rPr lang="en-CA" dirty="0">
                <a:ea typeface="Calibri"/>
                <a:cs typeface="Times New Roman"/>
              </a:rPr>
              <a:t>, as a statutory body under the Police Act, are designated the “Head” when it comes to the FOIP Act and are responsible to respond to requests for information. </a:t>
            </a:r>
            <a:endParaRPr lang="en-CA" dirty="0" smtClean="0">
              <a:ea typeface="Calibri"/>
              <a:cs typeface="Times New Roman"/>
            </a:endParaRPr>
          </a:p>
          <a:p>
            <a:endParaRPr lang="en-CA" dirty="0">
              <a:ea typeface="Calibri"/>
              <a:cs typeface="Times New Roman"/>
            </a:endParaRPr>
          </a:p>
          <a:p>
            <a:r>
              <a:rPr lang="en-CA" dirty="0" smtClean="0">
                <a:ea typeface="Calibri"/>
                <a:cs typeface="Times New Roman"/>
              </a:rPr>
              <a:t> </a:t>
            </a:r>
            <a:r>
              <a:rPr lang="en-CA" dirty="0">
                <a:ea typeface="Calibri"/>
                <a:cs typeface="Times New Roman"/>
              </a:rPr>
              <a:t>All Commissions/Committees should support the principle of reasonable access to records as it enhances transparency and public confidence. You should make every effort to assist applicants in an open and complete way.</a:t>
            </a:r>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28</a:t>
            </a:fld>
            <a:endParaRPr lang="en-CA"/>
          </a:p>
        </p:txBody>
      </p:sp>
    </p:spTree>
    <p:extLst>
      <p:ext uri="{BB962C8B-B14F-4D97-AF65-F5344CB8AC3E}">
        <p14:creationId xmlns:p14="http://schemas.microsoft.com/office/powerpoint/2010/main" val="2325242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53241">
              <a:lnSpc>
                <a:spcPct val="115000"/>
              </a:lnSpc>
              <a:spcAft>
                <a:spcPts val="1019"/>
              </a:spcAft>
            </a:pPr>
            <a:r>
              <a:rPr lang="en-CA" dirty="0">
                <a:ea typeface="Calibri"/>
                <a:cs typeface="Times New Roman"/>
              </a:rPr>
              <a:t>Materials that have been considered in a public meeting should be made available without making a request under the Act.  This would include agendas, minutes and reports presented to your Commission/Committee.  Application for disclosure of records that have not been considered in public meetings will need to be processed according to the provisions of the FOIP </a:t>
            </a:r>
            <a:r>
              <a:rPr lang="en-CA" dirty="0" smtClean="0">
                <a:ea typeface="Calibri"/>
                <a:cs typeface="Times New Roman"/>
              </a:rPr>
              <a:t>Act. </a:t>
            </a:r>
            <a:r>
              <a:rPr lang="en-CA" dirty="0">
                <a:ea typeface="Calibri"/>
                <a:cs typeface="Times New Roman"/>
              </a:rPr>
              <a:t>Make sure you emphasize that all personal business (including emails) should be kept separate from your business emails as they will become part of the official record in the management system and could be subject to disclosure as well.</a:t>
            </a:r>
          </a:p>
          <a:p>
            <a:r>
              <a:rPr lang="en-CA" dirty="0" smtClean="0"/>
              <a:t>This slide is a tip sheet from the Office of the Privacy Commissioner for Alberta and outlines 8 tips for managing</a:t>
            </a:r>
            <a:r>
              <a:rPr lang="en-CA" baseline="0" dirty="0" smtClean="0"/>
              <a:t> emails, both personal and business.  You will note Tip #2 which states: “Don’t include personal messages in business emails as they will become part of the official record retained in the corporate records management system.”  These tips are derived from the “Guidelines for Managing Emails” document which is also available on their website.</a:t>
            </a:r>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29</a:t>
            </a:fld>
            <a:endParaRPr lang="en-CA"/>
          </a:p>
        </p:txBody>
      </p:sp>
    </p:spTree>
    <p:extLst>
      <p:ext uri="{BB962C8B-B14F-4D97-AF65-F5344CB8AC3E}">
        <p14:creationId xmlns:p14="http://schemas.microsoft.com/office/powerpoint/2010/main" val="820826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section deals with the topic of the policy manual process) </a:t>
            </a:r>
          </a:p>
          <a:p>
            <a:endParaRPr lang="en-CA" dirty="0"/>
          </a:p>
          <a:p>
            <a:r>
              <a:rPr lang="en-CA" dirty="0"/>
              <a:t>Did you ever wonder who started writing policies and procedures manuals and why?  Well in America at least, it seems the railroads started writing policies and procedures as a way to prevent train wrecks (reference: </a:t>
            </a:r>
            <a:r>
              <a:rPr lang="en-CA" i="1" dirty="0"/>
              <a:t>“Control Through Communication: The Rise of System in American Management</a:t>
            </a:r>
            <a:r>
              <a:rPr lang="en-CA" dirty="0"/>
              <a:t>” – JoAnne Yates). Starting in the 1890’s, the railroads sought to achieve better control of business processes and outcomes by imposing “system” through controlled communication.  In seeking ways of improving safety and efficiency, these industries pioneered the practise of writing policies and procedures down and sharing standard best practises.  No one had done that before!  By creating standard operating policies and procedures and distributing them to all employees, the companies could better coordinate and standardize their operations – and thus prevent major problems (aka train wrecks) as their operations grew increasing complex and geographically spread out.  </a:t>
            </a:r>
          </a:p>
          <a:p>
            <a:endParaRPr lang="en-CA" dirty="0"/>
          </a:p>
          <a:p>
            <a:r>
              <a:rPr lang="en-CA" dirty="0"/>
              <a:t>Organizations need standardized operations and clear policies and procedures as much today as they did back in the 19</a:t>
            </a:r>
            <a:r>
              <a:rPr lang="en-CA" baseline="30000" dirty="0"/>
              <a:t>th</a:t>
            </a:r>
            <a:r>
              <a:rPr lang="en-CA" dirty="0"/>
              <a:t> &amp; 20</a:t>
            </a:r>
            <a:r>
              <a:rPr lang="en-CA" baseline="30000" dirty="0"/>
              <a:t>th</a:t>
            </a:r>
            <a:r>
              <a:rPr lang="en-CA" dirty="0"/>
              <a:t> centuries.  Technology has changed, but the core needs have not.  Good systems clearly communicated is still key to operations success and avoiding “train wrecks”.</a:t>
            </a:r>
          </a:p>
          <a:p>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3</a:t>
            </a:fld>
            <a:endParaRPr lang="en-CA" dirty="0"/>
          </a:p>
        </p:txBody>
      </p:sp>
    </p:spTree>
    <p:extLst>
      <p:ext uri="{BB962C8B-B14F-4D97-AF65-F5344CB8AC3E}">
        <p14:creationId xmlns:p14="http://schemas.microsoft.com/office/powerpoint/2010/main" val="877210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CA" dirty="0">
                <a:ea typeface="Calibri"/>
                <a:cs typeface="Calibri"/>
              </a:rPr>
              <a:t>(This section deals with minute taking</a:t>
            </a:r>
            <a:r>
              <a:rPr lang="en-CA" dirty="0" smtClean="0">
                <a:ea typeface="Calibri"/>
                <a:cs typeface="Calibri"/>
              </a:rPr>
              <a:t>)</a:t>
            </a:r>
          </a:p>
          <a:p>
            <a:pPr>
              <a:lnSpc>
                <a:spcPct val="115000"/>
              </a:lnSpc>
            </a:pPr>
            <a:endParaRPr lang="en-CA" dirty="0">
              <a:ea typeface="Calibri"/>
              <a:cs typeface="Calibri"/>
            </a:endParaRPr>
          </a:p>
          <a:p>
            <a:pPr>
              <a:lnSpc>
                <a:spcPct val="115000"/>
              </a:lnSpc>
            </a:pPr>
            <a:r>
              <a:rPr lang="en-CA" dirty="0">
                <a:ea typeface="Calibri"/>
                <a:cs typeface="Calibri"/>
              </a:rPr>
              <a:t>Minute taking can be complex, tricky and challenging. Minute takers are often</a:t>
            </a:r>
            <a:endParaRPr lang="en-CA" dirty="0">
              <a:ea typeface="Calibri"/>
              <a:cs typeface="Times New Roman"/>
            </a:endParaRPr>
          </a:p>
          <a:p>
            <a:pPr marR="535770">
              <a:lnSpc>
                <a:spcPct val="115000"/>
              </a:lnSpc>
            </a:pPr>
            <a:r>
              <a:rPr lang="en-CA" dirty="0">
                <a:ea typeface="Calibri"/>
                <a:cs typeface="Calibri"/>
              </a:rPr>
              <a:t>expected to produce concise and coherent summaries out of chaotic and disorganized meetings. Many are directed to take minutes without documented guidelines on what to record and what to leave out, and without a prior explanation of issues and technical terms used at a meeting. Just as your agendas are important for outlining the order of business at your meetings, minutes of meetings are also important documents, for recording consensus and decision-making, and for tracking the evolution of issues and the history of an organization. </a:t>
            </a:r>
            <a:endParaRPr lang="en-CA" dirty="0">
              <a:ea typeface="Calibri"/>
              <a:cs typeface="Times New Roman"/>
            </a:endParaRPr>
          </a:p>
          <a:p>
            <a:pPr marR="535770">
              <a:lnSpc>
                <a:spcPct val="115000"/>
              </a:lnSpc>
            </a:pPr>
            <a:r>
              <a:rPr lang="en-CA" dirty="0">
                <a:ea typeface="Calibri"/>
                <a:cs typeface="Calibri"/>
              </a:rPr>
              <a:t> </a:t>
            </a:r>
            <a:endParaRPr lang="en-CA" dirty="0">
              <a:ea typeface="Calibri"/>
              <a:cs typeface="Times New Roman"/>
            </a:endParaRPr>
          </a:p>
          <a:p>
            <a:pPr marR="535770">
              <a:lnSpc>
                <a:spcPct val="115000"/>
              </a:lnSpc>
            </a:pPr>
            <a:r>
              <a:rPr lang="en-CA" dirty="0">
                <a:ea typeface="Calibri"/>
                <a:cs typeface="Calibri"/>
              </a:rPr>
              <a:t>Minutes should follow the same form, general look and style, across all your meetings.  They should not include subjective interpretations of the mood or tone of the meeting nor should they attribute specific remarks to any one individual such as “There was a heated discussion” or “Mr. Smith responded with…”  Robert’s Rules of Order (Newly Revised) dedicates an entire section to minute and report taking and includes suggestions for content, format and approval processes</a:t>
            </a:r>
            <a:r>
              <a:rPr lang="en-CA" dirty="0" smtClean="0">
                <a:ea typeface="Calibri"/>
                <a:cs typeface="Calibri"/>
              </a:rPr>
              <a:t>.</a:t>
            </a:r>
          </a:p>
          <a:p>
            <a:pPr marR="535770">
              <a:lnSpc>
                <a:spcPct val="115000"/>
              </a:lnSpc>
            </a:pPr>
            <a:endParaRPr lang="en-CA" dirty="0">
              <a:ea typeface="Calibri"/>
              <a:cs typeface="Calibri"/>
            </a:endParaRPr>
          </a:p>
          <a:p>
            <a:pPr marR="535770">
              <a:lnSpc>
                <a:spcPct val="115000"/>
              </a:lnSpc>
            </a:pPr>
            <a:r>
              <a:rPr lang="en-CA" dirty="0">
                <a:ea typeface="Calibri"/>
                <a:cs typeface="Calibri"/>
              </a:rPr>
              <a:t>This slide shows an excerpt from the Edmonton Police Commission’s Meeting Procedures policy which addresses minute taking and the format they shall take.</a:t>
            </a:r>
            <a:endParaRPr lang="en-CA" dirty="0">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30</a:t>
            </a:fld>
            <a:endParaRPr lang="en-CA"/>
          </a:p>
        </p:txBody>
      </p:sp>
    </p:spTree>
    <p:extLst>
      <p:ext uri="{BB962C8B-B14F-4D97-AF65-F5344CB8AC3E}">
        <p14:creationId xmlns:p14="http://schemas.microsoft.com/office/powerpoint/2010/main" val="928770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35770">
              <a:lnSpc>
                <a:spcPct val="115000"/>
              </a:lnSpc>
            </a:pPr>
            <a:r>
              <a:rPr lang="en-CA" dirty="0">
                <a:ea typeface="Calibri"/>
                <a:cs typeface="Times New Roman"/>
              </a:rPr>
              <a:t>Minutes should be kept of all Commission/Committee meetings, including meetings held in camera. There are no generally adopted procedures for recording in-camera minutes. </a:t>
            </a:r>
            <a:endParaRPr lang="en-CA" dirty="0" smtClean="0">
              <a:ea typeface="Calibri"/>
              <a:cs typeface="Times New Roman"/>
            </a:endParaRPr>
          </a:p>
          <a:p>
            <a:pPr marR="535770">
              <a:lnSpc>
                <a:spcPct val="115000"/>
              </a:lnSpc>
            </a:pPr>
            <a:r>
              <a:rPr lang="en-CA" dirty="0" smtClean="0">
                <a:ea typeface="Calibri"/>
                <a:cs typeface="Times New Roman"/>
              </a:rPr>
              <a:t>Experts </a:t>
            </a:r>
            <a:r>
              <a:rPr lang="en-CA" dirty="0">
                <a:ea typeface="Calibri"/>
                <a:cs typeface="Times New Roman"/>
              </a:rPr>
              <a:t>on parliamentary procedure, such as Eli Mina (Board effectiveness consultant and Registered Parliamentarian), recommend that in camera minutes follow the same standards you have adopted for regular, public meetings. It is important to note that minutes of in camera meetings have evidentiary value and should never be destroyed. It should be noted that meeting minutes, in camera or otherwise, are not to be a verbatim transcription of deliberations. </a:t>
            </a:r>
          </a:p>
          <a:p>
            <a:pPr marR="535770">
              <a:lnSpc>
                <a:spcPct val="115000"/>
              </a:lnSpc>
            </a:pPr>
            <a:endParaRPr lang="en-CA" dirty="0">
              <a:ea typeface="Calibri"/>
              <a:cs typeface="Times New Roman"/>
            </a:endParaRPr>
          </a:p>
          <a:p>
            <a:r>
              <a:rPr lang="en-CA" dirty="0">
                <a:ea typeface="Calibri"/>
                <a:cs typeface="Times New Roman"/>
              </a:rPr>
              <a:t>I would point out that minutes of in camera meetings are a necessary risk management practice that balances the desire for full public disclosure and privacy protection for reasons of confidentiality of personnel, legal and other matters. </a:t>
            </a:r>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31</a:t>
            </a:fld>
            <a:endParaRPr lang="en-CA"/>
          </a:p>
        </p:txBody>
      </p:sp>
    </p:spTree>
    <p:extLst>
      <p:ext uri="{BB962C8B-B14F-4D97-AF65-F5344CB8AC3E}">
        <p14:creationId xmlns:p14="http://schemas.microsoft.com/office/powerpoint/2010/main" val="3544797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That’s the end of my presentation.  Are there any further questions on the last three topics I covered or any other questions</a:t>
            </a:r>
            <a:r>
              <a:rPr lang="en-CA" baseline="0" dirty="0" smtClean="0"/>
              <a:t> on internal </a:t>
            </a:r>
            <a:r>
              <a:rPr lang="en-CA" baseline="0" smtClean="0"/>
              <a:t>processes?</a:t>
            </a:r>
          </a:p>
          <a:p>
            <a:endParaRPr lang="en-CA" baseline="0" dirty="0" smtClean="0"/>
          </a:p>
          <a:p>
            <a:r>
              <a:rPr lang="en-CA" baseline="0" dirty="0" smtClean="0"/>
              <a:t>Thank </a:t>
            </a:r>
            <a:r>
              <a:rPr lang="en-CA" baseline="0" dirty="0" err="1" smtClean="0"/>
              <a:t>you’s</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32</a:t>
            </a:fld>
            <a:endParaRPr lang="en-CA"/>
          </a:p>
        </p:txBody>
      </p:sp>
    </p:spTree>
    <p:extLst>
      <p:ext uri="{BB962C8B-B14F-4D97-AF65-F5344CB8AC3E}">
        <p14:creationId xmlns:p14="http://schemas.microsoft.com/office/powerpoint/2010/main" val="3321475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well known that it is standard practise for police departments to have a policy and procedure manual.  The Internal Association of Chiefs of Police states: “A policy manual is a foundational document for operations within any police department”.  An effective policing manual is a requirement to ensure safety and professionalism (your officers can’t comply with your Service’s standards if they don’t know them). So, it would stand to reason that the governance and oversight bodies for police Services would also have a set of policies and guidelines that address their role and responsibilities. (add: slide)</a:t>
            </a:r>
          </a:p>
          <a:p>
            <a:r>
              <a:rPr lang="en-CA" dirty="0"/>
              <a:t>Establishing a policy framework will aid Committees and Commissions to effectively govern their police agencies and should provide a broad range of guidance to internal processes and insure that any issues arising can be dealt with in a proper perspective</a:t>
            </a:r>
            <a:r>
              <a:rPr lang="en-CA" dirty="0" smtClean="0"/>
              <a:t>.</a:t>
            </a:r>
          </a:p>
          <a:p>
            <a:endParaRPr lang="en-CA" dirty="0"/>
          </a:p>
          <a:p>
            <a:r>
              <a:rPr lang="en-CA" dirty="0"/>
              <a:t>Secondly, the case for building a policy framework is that your policies will add emphasis or meaning to your set of vision, mission and values for your organization. Policies should also address your strategic or organizational goals</a:t>
            </a:r>
            <a:r>
              <a:rPr lang="en-CA" dirty="0" smtClean="0"/>
              <a:t>.</a:t>
            </a:r>
          </a:p>
          <a:p>
            <a:endParaRPr lang="en-CA" dirty="0"/>
          </a:p>
          <a:p>
            <a:r>
              <a:rPr lang="en-CA" dirty="0"/>
              <a:t>Sometimes it’s hard to know where to begin when creating a new policy manual and framework.  Do you use policies of similar agencies as reference points?  Where do you find the most up to date legal, regulatory and legislative information to inform you content?  Will your policies hold up to a challenge?  Crafting effective policies takes planning, research and vision, but the process doesn’t have to be painful</a:t>
            </a:r>
            <a:r>
              <a:rPr lang="en-CA" dirty="0" smtClean="0"/>
              <a:t>.</a:t>
            </a:r>
          </a:p>
          <a:p>
            <a:endParaRPr lang="en-CA" dirty="0"/>
          </a:p>
          <a:p>
            <a:r>
              <a:rPr lang="en-CA" dirty="0"/>
              <a:t>Policies need to be more than a list of rules for your Commission/Committee and employees to follow.  At the core of a good policy it should communicate the mission, values and guiding principles of your organization.  </a:t>
            </a:r>
            <a:endParaRPr lang="en-CA" dirty="0" smtClean="0"/>
          </a:p>
          <a:p>
            <a:endParaRPr lang="en-CA" dirty="0"/>
          </a:p>
          <a:p>
            <a:r>
              <a:rPr lang="en-CA" dirty="0"/>
              <a:t>This philosophy behind writing a policy matters because policies and procedures can never address every possible situation your organization will face.  Well-written policies help guide decision-making and strives to address all anticipated risks.</a:t>
            </a:r>
          </a:p>
          <a:p>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4</a:t>
            </a:fld>
            <a:endParaRPr lang="en-CA" dirty="0"/>
          </a:p>
        </p:txBody>
      </p:sp>
    </p:spTree>
    <p:extLst>
      <p:ext uri="{BB962C8B-B14F-4D97-AF65-F5344CB8AC3E}">
        <p14:creationId xmlns:p14="http://schemas.microsoft.com/office/powerpoint/2010/main" val="185503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53241">
              <a:lnSpc>
                <a:spcPct val="115000"/>
              </a:lnSpc>
              <a:spcAft>
                <a:spcPts val="1019"/>
              </a:spcAft>
            </a:pPr>
            <a:r>
              <a:rPr lang="en-CA" dirty="0">
                <a:ea typeface="Calibri"/>
                <a:cs typeface="Times New Roman"/>
              </a:rPr>
              <a:t>Step 1 is to get organized and identify the key policies required for your organization.  Not all policies are created equal and certain policies are more important than others in laying the groundwork for a comprehensive framework.  You will need to make a list of all policies you will require that address national, provincial and local (municipal) laws and regulations.</a:t>
            </a:r>
          </a:p>
          <a:p>
            <a:pPr marR="553241">
              <a:lnSpc>
                <a:spcPct val="115000"/>
              </a:lnSpc>
              <a:spcAft>
                <a:spcPts val="1019"/>
              </a:spcAft>
            </a:pPr>
            <a:r>
              <a:rPr lang="en-CA" dirty="0">
                <a:ea typeface="Calibri"/>
                <a:cs typeface="Times New Roman"/>
              </a:rPr>
              <a:t>For example, the Alberta Justice &amp; Solicitor General has produced the “</a:t>
            </a:r>
            <a:r>
              <a:rPr lang="en-CA" i="1" dirty="0">
                <a:ea typeface="Calibri"/>
                <a:cs typeface="Times New Roman"/>
              </a:rPr>
              <a:t>Alberta Policing</a:t>
            </a:r>
            <a:r>
              <a:rPr lang="en-CA" dirty="0">
                <a:ea typeface="Calibri"/>
                <a:cs typeface="Times New Roman"/>
              </a:rPr>
              <a:t> </a:t>
            </a:r>
            <a:r>
              <a:rPr lang="en-CA" i="1" dirty="0">
                <a:ea typeface="Calibri"/>
                <a:cs typeface="Times New Roman"/>
              </a:rPr>
              <a:t>Oversight Standards For Municipal Police Commissions”</a:t>
            </a:r>
            <a:r>
              <a:rPr lang="en-CA" dirty="0">
                <a:ea typeface="Calibri"/>
                <a:cs typeface="Times New Roman"/>
              </a:rPr>
              <a:t>.  This Commission oversight audit version states that compliance with applicable standards is mandatory and that an oversight agency shall have a written policy and procedures manual addressing provincial oversight standards that include, at a minimum, the following sections: </a:t>
            </a:r>
          </a:p>
          <a:p>
            <a:pPr marL="349415" marR="553241" indent="-349415">
              <a:lnSpc>
                <a:spcPct val="115000"/>
              </a:lnSpc>
              <a:buFont typeface="+mj-lt"/>
              <a:buAutoNum type="arabicPeriod"/>
            </a:pPr>
            <a:r>
              <a:rPr lang="en-CA" dirty="0">
                <a:ea typeface="Calibri"/>
                <a:cs typeface="Times New Roman"/>
              </a:rPr>
              <a:t>Intent of the Policy/Procedural Manual</a:t>
            </a:r>
          </a:p>
          <a:p>
            <a:pPr marL="349415" marR="553241" indent="-349415">
              <a:lnSpc>
                <a:spcPct val="115000"/>
              </a:lnSpc>
              <a:buFont typeface="+mj-lt"/>
              <a:buAutoNum type="arabicPeriod"/>
            </a:pPr>
            <a:r>
              <a:rPr lang="en-CA" dirty="0">
                <a:ea typeface="Calibri"/>
                <a:cs typeface="Times New Roman"/>
              </a:rPr>
              <a:t>Legislative Obligations of the Oversight Agency</a:t>
            </a:r>
          </a:p>
          <a:p>
            <a:pPr marL="349415" marR="553241" indent="-349415">
              <a:lnSpc>
                <a:spcPct val="115000"/>
              </a:lnSpc>
              <a:buFont typeface="+mj-lt"/>
              <a:buAutoNum type="arabicPeriod"/>
            </a:pPr>
            <a:r>
              <a:rPr lang="en-CA" dirty="0">
                <a:ea typeface="Calibri"/>
                <a:cs typeface="Times New Roman"/>
              </a:rPr>
              <a:t>Role &amp; Responsibilities of Oversight Members</a:t>
            </a:r>
          </a:p>
          <a:p>
            <a:pPr marL="349415" marR="553241" indent="-349415">
              <a:lnSpc>
                <a:spcPct val="115000"/>
              </a:lnSpc>
              <a:buFont typeface="+mj-lt"/>
              <a:buAutoNum type="arabicPeriod"/>
            </a:pPr>
            <a:r>
              <a:rPr lang="en-CA" dirty="0">
                <a:ea typeface="Calibri"/>
                <a:cs typeface="Times New Roman"/>
              </a:rPr>
              <a:t>Roles &amp; Responsibilities of Chair &amp; Vice Chair</a:t>
            </a:r>
          </a:p>
          <a:p>
            <a:pPr marL="349415" marR="553241" indent="-349415">
              <a:lnSpc>
                <a:spcPct val="115000"/>
              </a:lnSpc>
              <a:buFont typeface="+mj-lt"/>
              <a:buAutoNum type="arabicPeriod"/>
            </a:pPr>
            <a:r>
              <a:rPr lang="en-CA" dirty="0">
                <a:ea typeface="Calibri"/>
                <a:cs typeface="Times New Roman"/>
              </a:rPr>
              <a:t>Roles &amp; Responsibilities of the Public Complaint Director</a:t>
            </a:r>
          </a:p>
          <a:p>
            <a:pPr marL="349415" marR="553241" indent="-349415">
              <a:lnSpc>
                <a:spcPct val="115000"/>
              </a:lnSpc>
              <a:buFont typeface="+mj-lt"/>
              <a:buAutoNum type="arabicPeriod"/>
            </a:pPr>
            <a:r>
              <a:rPr lang="en-CA" dirty="0">
                <a:ea typeface="Calibri"/>
                <a:cs typeface="Times New Roman"/>
              </a:rPr>
              <a:t>Orientation &amp; Training of New Members</a:t>
            </a:r>
          </a:p>
          <a:p>
            <a:pPr marL="349415" marR="553241" indent="-349415">
              <a:lnSpc>
                <a:spcPct val="115000"/>
              </a:lnSpc>
              <a:buFont typeface="+mj-lt"/>
              <a:buAutoNum type="arabicPeriod"/>
            </a:pPr>
            <a:r>
              <a:rPr lang="en-CA" dirty="0">
                <a:ea typeface="Calibri"/>
                <a:cs typeface="Times New Roman"/>
              </a:rPr>
              <a:t>Public Complaint Process</a:t>
            </a:r>
          </a:p>
          <a:p>
            <a:pPr marL="349415" marR="553241" indent="-349415">
              <a:lnSpc>
                <a:spcPct val="115000"/>
              </a:lnSpc>
              <a:buFont typeface="+mj-lt"/>
              <a:buAutoNum type="arabicPeriod"/>
            </a:pPr>
            <a:r>
              <a:rPr lang="en-CA" dirty="0">
                <a:ea typeface="Calibri"/>
                <a:cs typeface="Times New Roman"/>
              </a:rPr>
              <a:t>Conduct/Ethics &amp; Conflict of Interest</a:t>
            </a:r>
          </a:p>
          <a:p>
            <a:pPr marL="349415" marR="553241" indent="-349415">
              <a:lnSpc>
                <a:spcPct val="115000"/>
              </a:lnSpc>
              <a:buFont typeface="+mj-lt"/>
              <a:buAutoNum type="arabicPeriod"/>
            </a:pPr>
            <a:r>
              <a:rPr lang="en-CA" dirty="0">
                <a:ea typeface="Calibri"/>
                <a:cs typeface="Times New Roman"/>
              </a:rPr>
              <a:t>Police Commission/Policing Committee Yearly Plan of Objectives</a:t>
            </a:r>
          </a:p>
          <a:p>
            <a:pPr marL="349415" marR="553241" indent="-349415">
              <a:lnSpc>
                <a:spcPct val="115000"/>
              </a:lnSpc>
              <a:buFont typeface="+mj-lt"/>
              <a:buAutoNum type="arabicPeriod"/>
            </a:pPr>
            <a:r>
              <a:rPr lang="en-CA" dirty="0">
                <a:ea typeface="Calibri"/>
                <a:cs typeface="Times New Roman"/>
              </a:rPr>
              <a:t>Police Commission/Policing Committee Yearly Report of Achievements</a:t>
            </a:r>
          </a:p>
          <a:p>
            <a:pPr marL="349415" marR="553241" indent="-349415">
              <a:lnSpc>
                <a:spcPct val="115000"/>
              </a:lnSpc>
              <a:buFont typeface="+mj-lt"/>
              <a:buAutoNum type="arabicPeriod"/>
            </a:pPr>
            <a:r>
              <a:rPr lang="en-CA" dirty="0">
                <a:ea typeface="Calibri"/>
                <a:cs typeface="Times New Roman"/>
              </a:rPr>
              <a:t>Oversight Member Remuneration (if any)</a:t>
            </a:r>
          </a:p>
          <a:p>
            <a:pPr marL="349415" marR="553241" indent="-349415">
              <a:lnSpc>
                <a:spcPct val="115000"/>
              </a:lnSpc>
              <a:buFont typeface="+mj-lt"/>
              <a:buAutoNum type="arabicPeriod"/>
            </a:pPr>
            <a:r>
              <a:rPr lang="en-CA" dirty="0">
                <a:ea typeface="Calibri"/>
                <a:cs typeface="Times New Roman"/>
              </a:rPr>
              <a:t>Financial Management</a:t>
            </a:r>
          </a:p>
          <a:p>
            <a:pPr marL="349415" marR="553241" indent="-349415">
              <a:lnSpc>
                <a:spcPct val="115000"/>
              </a:lnSpc>
              <a:buFont typeface="+mj-lt"/>
              <a:buAutoNum type="arabicPeriod"/>
            </a:pPr>
            <a:r>
              <a:rPr lang="en-CA" dirty="0">
                <a:ea typeface="Calibri"/>
                <a:cs typeface="Times New Roman"/>
              </a:rPr>
              <a:t>Records Management</a:t>
            </a:r>
          </a:p>
          <a:p>
            <a:pPr marL="349415" marR="553241" indent="-349415">
              <a:lnSpc>
                <a:spcPct val="115000"/>
              </a:lnSpc>
              <a:spcAft>
                <a:spcPts val="1019"/>
              </a:spcAft>
              <a:buFont typeface="+mj-lt"/>
              <a:buAutoNum type="arabicPeriod"/>
            </a:pPr>
            <a:r>
              <a:rPr lang="en-CA" dirty="0">
                <a:ea typeface="Calibri"/>
                <a:cs typeface="Times New Roman"/>
              </a:rPr>
              <a:t>Communication &amp; Media Relations</a:t>
            </a:r>
          </a:p>
          <a:p>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5</a:t>
            </a:fld>
            <a:endParaRPr lang="en-CA" dirty="0"/>
          </a:p>
        </p:txBody>
      </p:sp>
    </p:spTree>
    <p:extLst>
      <p:ext uri="{BB962C8B-B14F-4D97-AF65-F5344CB8AC3E}">
        <p14:creationId xmlns:p14="http://schemas.microsoft.com/office/powerpoint/2010/main" val="266005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553241">
              <a:lnSpc>
                <a:spcPct val="115000"/>
              </a:lnSpc>
              <a:spcAft>
                <a:spcPts val="1019"/>
              </a:spcAft>
            </a:pPr>
            <a:r>
              <a:rPr lang="en-CA" dirty="0">
                <a:ea typeface="Calibri"/>
                <a:cs typeface="Times New Roman"/>
              </a:rPr>
              <a:t>The </a:t>
            </a:r>
            <a:r>
              <a:rPr lang="en-CA" i="1" dirty="0">
                <a:ea typeface="Calibri"/>
                <a:cs typeface="Times New Roman"/>
              </a:rPr>
              <a:t>Alberta RCMP Policing Committee Handbook</a:t>
            </a:r>
            <a:r>
              <a:rPr lang="en-CA" dirty="0">
                <a:ea typeface="Calibri"/>
                <a:cs typeface="Times New Roman"/>
              </a:rPr>
              <a:t> also states that every policing committee should have a policy manual that delineates the general structure and function of their organizations.  They outline that their policy manuals should clarify such things as: </a:t>
            </a:r>
          </a:p>
          <a:p>
            <a:pPr marL="349415" marR="553241" indent="-349415">
              <a:lnSpc>
                <a:spcPct val="115000"/>
              </a:lnSpc>
              <a:buFont typeface="+mj-lt"/>
              <a:buAutoNum type="arabicPeriod"/>
            </a:pPr>
            <a:r>
              <a:rPr lang="en-CA" dirty="0">
                <a:ea typeface="Calibri"/>
                <a:cs typeface="Times New Roman"/>
              </a:rPr>
              <a:t>Selection &amp; appointment of policing committee members.</a:t>
            </a:r>
          </a:p>
          <a:p>
            <a:pPr marL="349415" marR="553241" indent="-349415">
              <a:lnSpc>
                <a:spcPct val="115000"/>
              </a:lnSpc>
              <a:buFont typeface="+mj-lt"/>
              <a:buAutoNum type="arabicPeriod"/>
            </a:pPr>
            <a:r>
              <a:rPr lang="en-CA" dirty="0">
                <a:ea typeface="Calibri"/>
                <a:cs typeface="Times New Roman"/>
              </a:rPr>
              <a:t>Policing committee responsibilities.</a:t>
            </a:r>
          </a:p>
          <a:p>
            <a:pPr marL="349415" marR="553241" indent="-349415">
              <a:lnSpc>
                <a:spcPct val="115000"/>
              </a:lnSpc>
              <a:buFont typeface="+mj-lt"/>
              <a:buAutoNum type="arabicPeriod"/>
            </a:pPr>
            <a:r>
              <a:rPr lang="en-CA" dirty="0">
                <a:ea typeface="Calibri"/>
                <a:cs typeface="Times New Roman"/>
              </a:rPr>
              <a:t>How and when policy should be reviewed.</a:t>
            </a:r>
          </a:p>
          <a:p>
            <a:pPr marL="349415" marR="553241" indent="-349415">
              <a:lnSpc>
                <a:spcPct val="115000"/>
              </a:lnSpc>
              <a:buFont typeface="+mj-lt"/>
              <a:buAutoNum type="arabicPeriod"/>
            </a:pPr>
            <a:r>
              <a:rPr lang="en-CA" dirty="0">
                <a:ea typeface="Calibri"/>
                <a:cs typeface="Times New Roman"/>
              </a:rPr>
              <a:t>Expected policing committee member conduct.</a:t>
            </a:r>
          </a:p>
          <a:p>
            <a:pPr marL="349415" marR="553241" indent="-349415">
              <a:lnSpc>
                <a:spcPct val="115000"/>
              </a:lnSpc>
              <a:buFont typeface="+mj-lt"/>
              <a:buAutoNum type="arabicPeriod"/>
            </a:pPr>
            <a:r>
              <a:rPr lang="en-CA" dirty="0">
                <a:ea typeface="Calibri"/>
                <a:cs typeface="Times New Roman"/>
              </a:rPr>
              <a:t>Dealing with conflict of interest</a:t>
            </a:r>
          </a:p>
          <a:p>
            <a:pPr marL="349415" marR="553241" indent="-349415">
              <a:lnSpc>
                <a:spcPct val="115000"/>
              </a:lnSpc>
              <a:buFont typeface="+mj-lt"/>
              <a:buAutoNum type="arabicPeriod"/>
            </a:pPr>
            <a:r>
              <a:rPr lang="en-CA" dirty="0">
                <a:ea typeface="Calibri"/>
                <a:cs typeface="Times New Roman"/>
              </a:rPr>
              <a:t>How the committee works to orient and train new members.</a:t>
            </a:r>
          </a:p>
          <a:p>
            <a:pPr marL="349415" marR="553241" indent="-349415">
              <a:lnSpc>
                <a:spcPct val="115000"/>
              </a:lnSpc>
              <a:buFont typeface="+mj-lt"/>
              <a:buAutoNum type="arabicPeriod"/>
            </a:pPr>
            <a:r>
              <a:rPr lang="en-CA" dirty="0">
                <a:ea typeface="Calibri"/>
                <a:cs typeface="Times New Roman"/>
              </a:rPr>
              <a:t>Roles and responsibilities of the Chair and Vice Chair.</a:t>
            </a:r>
          </a:p>
          <a:p>
            <a:pPr marL="349415" marR="553241" indent="-349415">
              <a:lnSpc>
                <a:spcPct val="115000"/>
              </a:lnSpc>
              <a:buFont typeface="+mj-lt"/>
              <a:buAutoNum type="arabicPeriod"/>
            </a:pPr>
            <a:r>
              <a:rPr lang="en-CA" dirty="0">
                <a:ea typeface="Calibri"/>
                <a:cs typeface="Times New Roman"/>
              </a:rPr>
              <a:t>Role of the local Public Complaint Director and the role of the committee regarding complaints against the police.</a:t>
            </a:r>
          </a:p>
          <a:p>
            <a:pPr marL="349415" marR="553241" indent="-349415">
              <a:lnSpc>
                <a:spcPct val="115000"/>
              </a:lnSpc>
              <a:buFont typeface="+mj-lt"/>
              <a:buAutoNum type="arabicPeriod"/>
            </a:pPr>
            <a:r>
              <a:rPr lang="en-CA" dirty="0">
                <a:ea typeface="Calibri"/>
                <a:cs typeface="Times New Roman"/>
              </a:rPr>
              <a:t>The nature and frequency of committee meetings and who attends.</a:t>
            </a:r>
          </a:p>
          <a:p>
            <a:pPr marL="349415" marR="553241" indent="-349415">
              <a:lnSpc>
                <a:spcPct val="115000"/>
              </a:lnSpc>
              <a:buFont typeface="+mj-lt"/>
              <a:buAutoNum type="arabicPeriod"/>
            </a:pPr>
            <a:r>
              <a:rPr lang="en-CA" dirty="0">
                <a:ea typeface="Calibri"/>
                <a:cs typeface="Times New Roman"/>
              </a:rPr>
              <a:t>How information is communicated internally and externally.</a:t>
            </a:r>
          </a:p>
          <a:p>
            <a:pPr marL="349415" marR="553241" indent="-349415">
              <a:lnSpc>
                <a:spcPct val="115000"/>
              </a:lnSpc>
              <a:spcAft>
                <a:spcPts val="1019"/>
              </a:spcAft>
              <a:buFont typeface="+mj-lt"/>
              <a:buAutoNum type="arabicPeriod"/>
            </a:pPr>
            <a:r>
              <a:rPr lang="en-CA" dirty="0">
                <a:ea typeface="Calibri"/>
                <a:cs typeface="Times New Roman"/>
              </a:rPr>
              <a:t>The expectations of the Policing Committee’s Annual Plan.</a:t>
            </a:r>
          </a:p>
          <a:p>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6</a:t>
            </a:fld>
            <a:endParaRPr lang="en-CA" dirty="0"/>
          </a:p>
        </p:txBody>
      </p:sp>
    </p:spTree>
    <p:extLst>
      <p:ext uri="{BB962C8B-B14F-4D97-AF65-F5344CB8AC3E}">
        <p14:creationId xmlns:p14="http://schemas.microsoft.com/office/powerpoint/2010/main" val="113826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Times New Roman"/>
              </a:rPr>
              <a:t>There will also be ongoing legislative and regulatory changes that may drive development or revisions to existing policies within your organizations. </a:t>
            </a:r>
            <a:endParaRPr lang="en-CA" dirty="0" smtClean="0">
              <a:ea typeface="Calibri"/>
              <a:cs typeface="Times New Roman"/>
            </a:endParaRPr>
          </a:p>
          <a:p>
            <a:endParaRPr lang="en-CA" dirty="0">
              <a:ea typeface="Calibri"/>
              <a:cs typeface="Times New Roman"/>
            </a:endParaRPr>
          </a:p>
          <a:p>
            <a:r>
              <a:rPr lang="en-CA" dirty="0" smtClean="0">
                <a:ea typeface="Calibri"/>
                <a:cs typeface="Times New Roman"/>
              </a:rPr>
              <a:t> </a:t>
            </a:r>
            <a:r>
              <a:rPr lang="en-CA" dirty="0">
                <a:ea typeface="Calibri"/>
                <a:cs typeface="Times New Roman"/>
              </a:rPr>
              <a:t>An example that the Edmonton Police Commission dealt with last year were the changes to the Alberta Health &amp; Safety Act which came into effect on June 1</a:t>
            </a:r>
            <a:r>
              <a:rPr lang="en-CA" baseline="30000" dirty="0">
                <a:ea typeface="Calibri"/>
                <a:cs typeface="Times New Roman"/>
              </a:rPr>
              <a:t>st</a:t>
            </a:r>
            <a:r>
              <a:rPr lang="en-CA" dirty="0">
                <a:ea typeface="Calibri"/>
                <a:cs typeface="Times New Roman"/>
              </a:rPr>
              <a:t>, 2018.  These changes included incorporating a definition for harassment to address workplace harassment and bullying.  Amendments to the Code provided further guidance on implementing the expectations set out in the new Act including the requirement to develop violence and harassment prevention plans that include policies and procedures.  As we did not have a policy at that time that specifically dealt with these issues one was developed, our new “Respectful Workplace” </a:t>
            </a:r>
            <a:r>
              <a:rPr lang="en-CA" dirty="0" smtClean="0">
                <a:ea typeface="Calibri"/>
                <a:cs typeface="Times New Roman"/>
              </a:rPr>
              <a:t>policy.</a:t>
            </a:r>
          </a:p>
          <a:p>
            <a:endParaRPr lang="en-CA" dirty="0">
              <a:ea typeface="Calibri"/>
              <a:cs typeface="Times New Roman"/>
            </a:endParaRPr>
          </a:p>
          <a:p>
            <a:r>
              <a:rPr lang="en-CA" dirty="0" smtClean="0">
                <a:ea typeface="Calibri"/>
                <a:cs typeface="Times New Roman"/>
              </a:rPr>
              <a:t> </a:t>
            </a:r>
            <a:r>
              <a:rPr lang="en-CA" dirty="0">
                <a:ea typeface="Calibri"/>
                <a:cs typeface="Times New Roman"/>
              </a:rPr>
              <a:t>(Note: this is only a small portion of the entire EPC policy which also includes definitions, guidelines and procedures).</a:t>
            </a:r>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7</a:t>
            </a:fld>
            <a:endParaRPr lang="en-CA" dirty="0"/>
          </a:p>
        </p:txBody>
      </p:sp>
    </p:spTree>
    <p:extLst>
      <p:ext uri="{BB962C8B-B14F-4D97-AF65-F5344CB8AC3E}">
        <p14:creationId xmlns:p14="http://schemas.microsoft.com/office/powerpoint/2010/main" val="8914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Times New Roman"/>
              </a:rPr>
              <a:t>You will also need to determine if detailed administrative procedures will be required and should be part of the policy you are developing. They are more likely to be required to support internal facing policies.  These types of policies usually require clear guidance on how the policy will be implemented and by whom. </a:t>
            </a:r>
            <a:endParaRPr lang="en-CA" dirty="0" smtClean="0">
              <a:ea typeface="Calibri"/>
              <a:cs typeface="Times New Roman"/>
            </a:endParaRPr>
          </a:p>
          <a:p>
            <a:endParaRPr lang="en-CA" dirty="0">
              <a:ea typeface="Calibri"/>
              <a:cs typeface="Times New Roman"/>
            </a:endParaRPr>
          </a:p>
          <a:p>
            <a:r>
              <a:rPr lang="en-CA" dirty="0" smtClean="0">
                <a:ea typeface="Calibri"/>
                <a:cs typeface="Times New Roman"/>
              </a:rPr>
              <a:t> </a:t>
            </a:r>
            <a:r>
              <a:rPr lang="en-CA" dirty="0">
                <a:ea typeface="Calibri"/>
                <a:cs typeface="Times New Roman"/>
              </a:rPr>
              <a:t>For example, a policy regarding receiving public complaints will require a set of procedures detailing how complaints will be handled.  </a:t>
            </a:r>
            <a:endParaRPr lang="en-CA" dirty="0" smtClean="0">
              <a:ea typeface="Calibri"/>
              <a:cs typeface="Times New Roman"/>
            </a:endParaRPr>
          </a:p>
          <a:p>
            <a:endParaRPr lang="en-CA" dirty="0">
              <a:ea typeface="Calibri"/>
              <a:cs typeface="Times New Roman"/>
            </a:endParaRPr>
          </a:p>
          <a:p>
            <a:r>
              <a:rPr lang="en-CA" dirty="0" smtClean="0">
                <a:ea typeface="Calibri"/>
                <a:cs typeface="Times New Roman"/>
              </a:rPr>
              <a:t>Again</a:t>
            </a:r>
            <a:r>
              <a:rPr lang="en-CA" dirty="0">
                <a:ea typeface="Calibri"/>
                <a:cs typeface="Times New Roman"/>
              </a:rPr>
              <a:t>, this is only a small excerpt from the Calgary Police Commission’s policy on Public Complaints.  The entire document is approx. 4 pages long and outlines guidelines and processes that deal with communication/liaison protocols, review processes, alternative dispute resolution and requests for disclosure, just to name a few.</a:t>
            </a:r>
            <a:endParaRPr lang="en-CA" dirty="0"/>
          </a:p>
        </p:txBody>
      </p:sp>
      <p:sp>
        <p:nvSpPr>
          <p:cNvPr id="4" name="Slide Number Placeholder 3"/>
          <p:cNvSpPr>
            <a:spLocks noGrp="1"/>
          </p:cNvSpPr>
          <p:nvPr>
            <p:ph type="sldNum" sz="quarter" idx="10"/>
          </p:nvPr>
        </p:nvSpPr>
        <p:spPr/>
        <p:txBody>
          <a:bodyPr/>
          <a:lstStyle/>
          <a:p>
            <a:fld id="{D0199676-A62E-41D3-BE36-0ABBEFF5AC62}" type="slidenum">
              <a:rPr lang="en-CA" smtClean="0"/>
              <a:t>8</a:t>
            </a:fld>
            <a:endParaRPr lang="en-CA" dirty="0"/>
          </a:p>
        </p:txBody>
      </p:sp>
    </p:spTree>
    <p:extLst>
      <p:ext uri="{BB962C8B-B14F-4D97-AF65-F5344CB8AC3E}">
        <p14:creationId xmlns:p14="http://schemas.microsoft.com/office/powerpoint/2010/main" val="446636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Times New Roman"/>
              </a:rPr>
              <a:t>Standard operating procedures exist to help your employees perform better – NOT to tie their hands and shut down their minds.  When writing policies and procedures, keep the bigger purpose in mind – you are trying to help good people get better results.  This simple shift in attitude will help guide you to develop more effective, user-friendly policies and procedures that people will view as a life line</a:t>
            </a:r>
            <a:r>
              <a:rPr lang="en-CA" dirty="0" smtClean="0">
                <a:ea typeface="Calibri"/>
                <a:cs typeface="Times New Roman"/>
              </a:rPr>
              <a:t>.</a:t>
            </a:r>
          </a:p>
          <a:p>
            <a:endParaRPr lang="en-CA" dirty="0">
              <a:ea typeface="Calibri"/>
              <a:cs typeface="Times New Roman"/>
            </a:endParaRPr>
          </a:p>
          <a:p>
            <a:r>
              <a:rPr lang="en-CA" dirty="0">
                <a:ea typeface="Calibri"/>
                <a:cs typeface="Times New Roman"/>
              </a:rPr>
              <a:t>The following points should keep you on the right track</a:t>
            </a:r>
            <a:r>
              <a:rPr lang="en-CA" dirty="0" smtClean="0">
                <a:ea typeface="Calibri"/>
                <a:cs typeface="Times New Roman"/>
              </a:rPr>
              <a:t>:</a:t>
            </a:r>
          </a:p>
          <a:p>
            <a:endParaRPr lang="en-CA" dirty="0">
              <a:ea typeface="Calibri"/>
              <a:cs typeface="Times New Roman"/>
            </a:endParaRPr>
          </a:p>
          <a:p>
            <a:r>
              <a:rPr lang="en-CA" dirty="0">
                <a:ea typeface="Calibri"/>
                <a:cs typeface="Times New Roman"/>
              </a:rPr>
              <a:t>Remember specific tasks individuals </a:t>
            </a:r>
            <a:r>
              <a:rPr lang="en-CA" dirty="0" smtClean="0">
                <a:ea typeface="Calibri"/>
                <a:cs typeface="Times New Roman"/>
              </a:rPr>
              <a:t>perform</a:t>
            </a:r>
          </a:p>
          <a:p>
            <a:endParaRPr lang="en-CA" dirty="0">
              <a:ea typeface="Calibri"/>
              <a:cs typeface="Times New Roman"/>
            </a:endParaRPr>
          </a:p>
          <a:p>
            <a:r>
              <a:rPr lang="en-CA" dirty="0">
                <a:ea typeface="Calibri"/>
                <a:cs typeface="Times New Roman"/>
              </a:rPr>
              <a:t>The interaction between individuals, groups and </a:t>
            </a:r>
            <a:r>
              <a:rPr lang="en-CA" dirty="0" smtClean="0">
                <a:ea typeface="Calibri"/>
                <a:cs typeface="Times New Roman"/>
              </a:rPr>
              <a:t>departments</a:t>
            </a:r>
          </a:p>
          <a:p>
            <a:endParaRPr lang="en-CA" dirty="0">
              <a:ea typeface="Calibri"/>
              <a:cs typeface="Times New Roman"/>
            </a:endParaRPr>
          </a:p>
          <a:p>
            <a:r>
              <a:rPr lang="en-CA" dirty="0">
                <a:ea typeface="Calibri"/>
                <a:cs typeface="Times New Roman"/>
              </a:rPr>
              <a:t>The flow of work and information/communication </a:t>
            </a:r>
            <a:r>
              <a:rPr lang="en-CA" dirty="0" smtClean="0">
                <a:ea typeface="Calibri"/>
                <a:cs typeface="Times New Roman"/>
              </a:rPr>
              <a:t>protocols</a:t>
            </a:r>
          </a:p>
          <a:p>
            <a:endParaRPr lang="en-CA" dirty="0">
              <a:ea typeface="Calibri"/>
              <a:cs typeface="Times New Roman"/>
            </a:endParaRPr>
          </a:p>
          <a:p>
            <a:r>
              <a:rPr lang="en-CA" dirty="0">
                <a:ea typeface="Calibri"/>
                <a:cs typeface="Times New Roman"/>
              </a:rPr>
              <a:t>Current policies and standards that need to be </a:t>
            </a:r>
            <a:r>
              <a:rPr lang="en-CA" dirty="0" smtClean="0">
                <a:ea typeface="Calibri"/>
                <a:cs typeface="Times New Roman"/>
              </a:rPr>
              <a:t>applied</a:t>
            </a:r>
          </a:p>
          <a:p>
            <a:endParaRPr lang="en-CA" dirty="0">
              <a:ea typeface="Calibri"/>
              <a:cs typeface="Times New Roman"/>
            </a:endParaRPr>
          </a:p>
          <a:p>
            <a:r>
              <a:rPr lang="en-CA" dirty="0">
                <a:ea typeface="Calibri"/>
                <a:cs typeface="Times New Roman"/>
              </a:rPr>
              <a:t>And, finally, the divisions of responsibility, accountability and authority.</a:t>
            </a:r>
          </a:p>
        </p:txBody>
      </p:sp>
      <p:sp>
        <p:nvSpPr>
          <p:cNvPr id="4" name="Slide Number Placeholder 3"/>
          <p:cNvSpPr>
            <a:spLocks noGrp="1"/>
          </p:cNvSpPr>
          <p:nvPr>
            <p:ph type="sldNum" sz="quarter" idx="10"/>
          </p:nvPr>
        </p:nvSpPr>
        <p:spPr/>
        <p:txBody>
          <a:bodyPr/>
          <a:lstStyle/>
          <a:p>
            <a:fld id="{D0199676-A62E-41D3-BE36-0ABBEFF5AC62}" type="slidenum">
              <a:rPr lang="en-CA" smtClean="0"/>
              <a:t>9</a:t>
            </a:fld>
            <a:endParaRPr lang="en-CA" dirty="0"/>
          </a:p>
        </p:txBody>
      </p:sp>
    </p:spTree>
    <p:extLst>
      <p:ext uri="{BB962C8B-B14F-4D97-AF65-F5344CB8AC3E}">
        <p14:creationId xmlns:p14="http://schemas.microsoft.com/office/powerpoint/2010/main" val="3950382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5400" y="4191000"/>
            <a:ext cx="6553200" cy="762000"/>
          </a:xfrm>
        </p:spPr>
        <p:txBody>
          <a:bodyPr bIns="9144" anchor="t"/>
          <a:lstStyle>
            <a:lvl1pPr algn="ctr">
              <a:spcAft>
                <a:spcPts val="0"/>
              </a:spcAft>
              <a:defRPr sz="4400" cap="none">
                <a:solidFill>
                  <a:srgbClr val="070045"/>
                </a:solidFill>
              </a:defRPr>
            </a:lvl1pPr>
          </a:lstStyle>
          <a:p>
            <a:r>
              <a:rPr lang="en-US" dirty="0" smtClean="0"/>
              <a:t>Click to edit master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5400" y="4191000"/>
            <a:ext cx="6553200" cy="762000"/>
          </a:xfrm>
        </p:spPr>
        <p:txBody>
          <a:bodyPr bIns="9144" anchor="t"/>
          <a:lstStyle>
            <a:lvl1pPr algn="ctr">
              <a:spcAft>
                <a:spcPts val="0"/>
              </a:spcAft>
              <a:defRPr sz="4400" cap="none">
                <a:solidFill>
                  <a:srgbClr val="070045"/>
                </a:solidFill>
              </a:defRPr>
            </a:lvl1pPr>
          </a:lstStyle>
          <a:p>
            <a:r>
              <a:rPr lang="en-US" dirty="0" smtClean="0"/>
              <a:t>Click to edit master title</a:t>
            </a:r>
            <a:endParaRPr lang="en-US" dirty="0"/>
          </a:p>
        </p:txBody>
      </p:sp>
    </p:spTree>
    <p:extLst>
      <p:ext uri="{BB962C8B-B14F-4D97-AF65-F5344CB8AC3E}">
        <p14:creationId xmlns:p14="http://schemas.microsoft.com/office/powerpoint/2010/main" val="23427937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5400" y="4191000"/>
            <a:ext cx="6553200" cy="762000"/>
          </a:xfrm>
        </p:spPr>
        <p:txBody>
          <a:bodyPr bIns="9144" anchor="t"/>
          <a:lstStyle>
            <a:lvl1pPr algn="ctr">
              <a:spcAft>
                <a:spcPts val="0"/>
              </a:spcAft>
              <a:defRPr sz="4400" cap="none">
                <a:solidFill>
                  <a:srgbClr val="070045"/>
                </a:solidFill>
              </a:defRPr>
            </a:lvl1pPr>
          </a:lstStyle>
          <a:p>
            <a:r>
              <a:rPr lang="en-US" dirty="0" smtClean="0"/>
              <a:t>Click to edit master title</a:t>
            </a:r>
            <a:endParaRPr lang="en-US" dirty="0"/>
          </a:p>
        </p:txBody>
      </p:sp>
    </p:spTree>
    <p:extLst>
      <p:ext uri="{BB962C8B-B14F-4D97-AF65-F5344CB8AC3E}">
        <p14:creationId xmlns:p14="http://schemas.microsoft.com/office/powerpoint/2010/main" val="3239287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838200"/>
            <a:ext cx="6515100" cy="54864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66800" y="2057400"/>
            <a:ext cx="72771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EFCE43-5238-4F98-A6C7-42C65DED218E}" type="slidenum">
              <a:rPr lang="en-US" smtClean="0"/>
              <a:t>‹#›</a:t>
            </a:fld>
            <a:endParaRPr lang="en-US" dirty="0"/>
          </a:p>
        </p:txBody>
      </p:sp>
    </p:spTree>
    <p:extLst>
      <p:ext uri="{BB962C8B-B14F-4D97-AF65-F5344CB8AC3E}">
        <p14:creationId xmlns:p14="http://schemas.microsoft.com/office/powerpoint/2010/main" val="3043142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1EFCE43-5238-4F98-A6C7-42C65DED218E}"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2" r:id="rId4"/>
    <p:sldLayoutId id="2147483663" r:id="rId5"/>
  </p:sldLayoutIdLst>
  <p:txStyles>
    <p:titleStyle>
      <a:lvl1pPr algn="l" defTabSz="914400" rtl="0" eaLnBrk="1" latinLnBrk="0" hangingPunct="1">
        <a:spcBef>
          <a:spcPct val="0"/>
        </a:spcBef>
        <a:buNone/>
        <a:defRPr sz="2500" kern="1200" cap="none" baseline="0">
          <a:solidFill>
            <a:srgbClr val="070045"/>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rgbClr val="070045"/>
          </a:solidFill>
          <a:latin typeface="+mj-lt"/>
          <a:ea typeface="+mn-ea"/>
          <a:cs typeface="+mn-cs"/>
        </a:defRPr>
      </a:lvl1pPr>
      <a:lvl2pPr marL="173736" indent="-173736" algn="l" defTabSz="914400" rtl="0" eaLnBrk="1" latinLnBrk="0" hangingPunct="1">
        <a:spcBef>
          <a:spcPts val="300"/>
        </a:spcBef>
        <a:buClr>
          <a:srgbClr val="070045"/>
        </a:buClr>
        <a:buFont typeface="Arial" panose="020B0604020202020204" pitchFamily="34" charset="0"/>
        <a:buChar char="•"/>
        <a:defRPr sz="1400" kern="1200">
          <a:solidFill>
            <a:srgbClr val="070045"/>
          </a:solidFill>
          <a:latin typeface="+mn-lt"/>
          <a:ea typeface="+mn-ea"/>
          <a:cs typeface="+mn-cs"/>
        </a:defRPr>
      </a:lvl2pPr>
      <a:lvl3pPr marL="402336" indent="-164592" algn="l" defTabSz="914400" rtl="0" eaLnBrk="1" latinLnBrk="0" hangingPunct="1">
        <a:spcBef>
          <a:spcPts val="300"/>
        </a:spcBef>
        <a:buClr>
          <a:srgbClr val="070045"/>
        </a:buClr>
        <a:buFont typeface="Arial" panose="020B0604020202020204" pitchFamily="34" charset="0"/>
        <a:buChar char="•"/>
        <a:defRPr sz="1400" kern="1200">
          <a:solidFill>
            <a:srgbClr val="070045"/>
          </a:solidFill>
          <a:latin typeface="+mn-lt"/>
          <a:ea typeface="+mn-ea"/>
          <a:cs typeface="+mn-cs"/>
        </a:defRPr>
      </a:lvl3pPr>
      <a:lvl4pPr marL="630936" indent="-164592" algn="l" defTabSz="914400" rtl="0" eaLnBrk="1" latinLnBrk="0" hangingPunct="1">
        <a:spcBef>
          <a:spcPts val="300"/>
        </a:spcBef>
        <a:buClr>
          <a:srgbClr val="070045"/>
        </a:buClr>
        <a:buFont typeface="Arial" panose="020B0604020202020204" pitchFamily="34" charset="0"/>
        <a:buChar char="•"/>
        <a:defRPr sz="1400" kern="1200">
          <a:solidFill>
            <a:srgbClr val="070045"/>
          </a:solidFill>
          <a:latin typeface="+mn-lt"/>
          <a:ea typeface="+mn-ea"/>
          <a:cs typeface="+mn-cs"/>
        </a:defRPr>
      </a:lvl4pPr>
      <a:lvl5pPr marL="859536" indent="-173736" algn="l" defTabSz="914400" rtl="0" eaLnBrk="1" latinLnBrk="0" hangingPunct="1">
        <a:spcBef>
          <a:spcPts val="300"/>
        </a:spcBef>
        <a:buClr>
          <a:srgbClr val="070045"/>
        </a:buClr>
        <a:buFont typeface="Arial" panose="020B0604020202020204" pitchFamily="34" charset="0"/>
        <a:buChar char="•"/>
        <a:defRPr sz="1400" kern="1200">
          <a:solidFill>
            <a:srgbClr val="070045"/>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mailto:conference@capg.ca"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3.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0" y="3581400"/>
            <a:ext cx="6553200" cy="1676400"/>
          </a:xfrm>
        </p:spPr>
        <p:txBody>
          <a:bodyPr/>
          <a:lstStyle/>
          <a:p>
            <a:r>
              <a:rPr lang="en-CA" dirty="0" smtClean="0"/>
              <a:t>AAPG Presentation –</a:t>
            </a:r>
            <a:br>
              <a:rPr lang="en-CA" dirty="0" smtClean="0"/>
            </a:br>
            <a:r>
              <a:rPr lang="en-CA" sz="3200" dirty="0" smtClean="0"/>
              <a:t>Commission &amp; Committee Internal Organization</a:t>
            </a:r>
            <a:endParaRPr lang="en-CA" sz="3200" dirty="0"/>
          </a:p>
        </p:txBody>
      </p:sp>
    </p:spTree>
    <p:extLst>
      <p:ext uri="{BB962C8B-B14F-4D97-AF65-F5344CB8AC3E}">
        <p14:creationId xmlns:p14="http://schemas.microsoft.com/office/powerpoint/2010/main" val="2648414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9146" y="457200"/>
            <a:ext cx="6324599" cy="3531864"/>
          </a:xfrm>
          <a:prstGeom prst="rect">
            <a:avLst/>
          </a:prstGeom>
        </p:spPr>
        <p:txBody>
          <a:bodyPr wrap="square" anchor="ctr">
            <a:spAutoFit/>
          </a:bodyPr>
          <a:lstStyle/>
          <a:p>
            <a:pPr marL="342900" marR="542925" lvl="0" indent="-342900">
              <a:lnSpc>
                <a:spcPct val="115000"/>
              </a:lnSpc>
              <a:spcAft>
                <a:spcPts val="0"/>
              </a:spcAft>
              <a:buFont typeface="+mj-lt"/>
              <a:buAutoNum type="arabicPeriod"/>
            </a:pPr>
            <a:r>
              <a:rPr lang="en-CA" sz="2800" dirty="0">
                <a:ea typeface="Calibri"/>
                <a:cs typeface="Times New Roman"/>
              </a:rPr>
              <a:t>Write for an audience who do not know how to perform the task.</a:t>
            </a:r>
          </a:p>
          <a:p>
            <a:pPr marL="342900" marR="542925" lvl="0" indent="-342900">
              <a:lnSpc>
                <a:spcPct val="115000"/>
              </a:lnSpc>
              <a:spcAft>
                <a:spcPts val="0"/>
              </a:spcAft>
              <a:buFont typeface="+mj-lt"/>
              <a:buAutoNum type="arabicPeriod"/>
            </a:pPr>
            <a:r>
              <a:rPr lang="en-CA" sz="2800" dirty="0">
                <a:ea typeface="Calibri"/>
                <a:cs typeface="Times New Roman"/>
              </a:rPr>
              <a:t>Present information in a logical order or sequence.</a:t>
            </a:r>
          </a:p>
          <a:p>
            <a:pPr marL="342900" marR="542925" lvl="0" indent="-342900">
              <a:lnSpc>
                <a:spcPct val="115000"/>
              </a:lnSpc>
              <a:spcAft>
                <a:spcPts val="1000"/>
              </a:spcAft>
              <a:buFont typeface="+mj-lt"/>
              <a:buAutoNum type="arabicPeriod"/>
            </a:pPr>
            <a:r>
              <a:rPr lang="en-CA" sz="2800" dirty="0">
                <a:ea typeface="Calibri"/>
                <a:cs typeface="Times New Roman"/>
              </a:rPr>
              <a:t>Try to anticipate possible problems, issues or concerns in advance of the final draft.</a:t>
            </a:r>
            <a:endParaRPr lang="en-CA" sz="2800" dirty="0">
              <a:effectLst/>
              <a:ea typeface="Calibri"/>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190998"/>
            <a:ext cx="5943600" cy="2438401"/>
          </a:xfrm>
          <a:prstGeom prst="rect">
            <a:avLst/>
          </a:prstGeom>
        </p:spPr>
      </p:pic>
    </p:spTree>
    <p:extLst>
      <p:ext uri="{BB962C8B-B14F-4D97-AF65-F5344CB8AC3E}">
        <p14:creationId xmlns:p14="http://schemas.microsoft.com/office/powerpoint/2010/main" val="2339078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50758"/>
            <a:ext cx="7696200" cy="4524315"/>
          </a:xfrm>
          <a:prstGeom prst="rect">
            <a:avLst/>
          </a:prstGeom>
          <a:noFill/>
        </p:spPr>
        <p:txBody>
          <a:bodyPr wrap="square" rtlCol="0" anchor="ctr">
            <a:spAutoFit/>
          </a:bodyPr>
          <a:lstStyle/>
          <a:p>
            <a:r>
              <a:rPr lang="en-CA" sz="3600" i="1" dirty="0" smtClean="0"/>
              <a:t>DON’T:</a:t>
            </a:r>
          </a:p>
          <a:p>
            <a:endParaRPr lang="en-CA" sz="3600" dirty="0"/>
          </a:p>
          <a:p>
            <a:pPr marL="571500" indent="-571500">
              <a:buFont typeface="Wingdings" panose="05000000000000000000" pitchFamily="2" charset="2"/>
              <a:buChar char="Ø"/>
            </a:pPr>
            <a:r>
              <a:rPr lang="en-CA" sz="3600" i="1" dirty="0" smtClean="0"/>
              <a:t>Get mired in the details</a:t>
            </a:r>
          </a:p>
          <a:p>
            <a:pPr marL="571500" indent="-571500">
              <a:buFont typeface="Wingdings" panose="05000000000000000000" pitchFamily="2" charset="2"/>
              <a:buChar char="Ø"/>
            </a:pPr>
            <a:endParaRPr lang="en-CA" sz="3600" i="1" dirty="0" smtClean="0"/>
          </a:p>
          <a:p>
            <a:pPr marL="571500" indent="-571500">
              <a:buFont typeface="Wingdings" panose="05000000000000000000" pitchFamily="2" charset="2"/>
              <a:buChar char="Ø"/>
            </a:pPr>
            <a:r>
              <a:rPr lang="en-CA" sz="3600" i="1" dirty="0" smtClean="0"/>
              <a:t>Mix up policy &amp; procedure information</a:t>
            </a:r>
          </a:p>
          <a:p>
            <a:pPr marL="571500" indent="-571500">
              <a:buFont typeface="Wingdings" panose="05000000000000000000" pitchFamily="2" charset="2"/>
              <a:buChar char="Ø"/>
            </a:pPr>
            <a:endParaRPr lang="en-CA" sz="3600" i="1" dirty="0" smtClean="0"/>
          </a:p>
          <a:p>
            <a:pPr marL="571500" indent="-571500">
              <a:buFont typeface="Wingdings" panose="05000000000000000000" pitchFamily="2" charset="2"/>
              <a:buChar char="Ø"/>
            </a:pPr>
            <a:r>
              <a:rPr lang="en-CA" sz="3600" i="1" dirty="0" smtClean="0"/>
              <a:t>Forget to review regularly</a:t>
            </a:r>
            <a:endParaRPr lang="en-CA" sz="3600" i="1" dirty="0"/>
          </a:p>
        </p:txBody>
      </p:sp>
    </p:spTree>
    <p:extLst>
      <p:ext uri="{BB962C8B-B14F-4D97-AF65-F5344CB8AC3E}">
        <p14:creationId xmlns:p14="http://schemas.microsoft.com/office/powerpoint/2010/main" val="1611281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38200"/>
            <a:ext cx="7543800" cy="5105399"/>
          </a:xfrm>
          <a:prstGeom prst="rect">
            <a:avLst/>
          </a:prstGeom>
        </p:spPr>
      </p:pic>
    </p:spTree>
    <p:extLst>
      <p:ext uri="{BB962C8B-B14F-4D97-AF65-F5344CB8AC3E}">
        <p14:creationId xmlns:p14="http://schemas.microsoft.com/office/powerpoint/2010/main" val="224085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457200"/>
            <a:ext cx="7467600" cy="6111417"/>
          </a:xfrm>
          <a:prstGeom prst="rect">
            <a:avLst/>
          </a:prstGeom>
        </p:spPr>
        <p:txBody>
          <a:bodyPr wrap="square" anchor="ctr">
            <a:spAutoFit/>
          </a:bodyPr>
          <a:lstStyle/>
          <a:p>
            <a:pPr marL="342900" marR="542925" lvl="0" indent="-342900">
              <a:lnSpc>
                <a:spcPct val="115000"/>
              </a:lnSpc>
              <a:spcAft>
                <a:spcPts val="0"/>
              </a:spcAft>
              <a:buFont typeface="+mj-lt"/>
              <a:buAutoNum type="arabicPeriod"/>
            </a:pPr>
            <a:r>
              <a:rPr lang="en-CA" sz="2400" dirty="0">
                <a:ea typeface="Calibri"/>
                <a:cs typeface="Times New Roman"/>
              </a:rPr>
              <a:t>Policy name &amp; number</a:t>
            </a:r>
          </a:p>
          <a:p>
            <a:pPr marL="342900" marR="542925" lvl="0" indent="-342900">
              <a:lnSpc>
                <a:spcPct val="115000"/>
              </a:lnSpc>
              <a:spcAft>
                <a:spcPts val="0"/>
              </a:spcAft>
              <a:buFont typeface="+mj-lt"/>
              <a:buAutoNum type="arabicPeriod"/>
            </a:pPr>
            <a:r>
              <a:rPr lang="en-CA" sz="2400" dirty="0">
                <a:ea typeface="Calibri"/>
                <a:cs typeface="Times New Roman"/>
              </a:rPr>
              <a:t>Purpose statement – What is the policy about?</a:t>
            </a:r>
          </a:p>
          <a:p>
            <a:pPr marL="342900" marR="542925" lvl="0" indent="-342900">
              <a:lnSpc>
                <a:spcPct val="115000"/>
              </a:lnSpc>
              <a:spcAft>
                <a:spcPts val="0"/>
              </a:spcAft>
              <a:buFont typeface="+mj-lt"/>
              <a:buAutoNum type="arabicPeriod"/>
            </a:pPr>
            <a:r>
              <a:rPr lang="en-CA" sz="2400" dirty="0">
                <a:ea typeface="Calibri"/>
                <a:cs typeface="Times New Roman"/>
              </a:rPr>
              <a:t>Definitions – Define terms as you go, especially for words or phrases with multiple meetings.</a:t>
            </a:r>
          </a:p>
          <a:p>
            <a:pPr marL="342900" marR="542925" lvl="0" indent="-342900">
              <a:lnSpc>
                <a:spcPct val="115000"/>
              </a:lnSpc>
              <a:spcAft>
                <a:spcPts val="0"/>
              </a:spcAft>
              <a:buFont typeface="+mj-lt"/>
              <a:buAutoNum type="arabicPeriod"/>
            </a:pPr>
            <a:r>
              <a:rPr lang="en-CA" sz="2400" dirty="0">
                <a:ea typeface="Calibri"/>
                <a:cs typeface="Times New Roman"/>
              </a:rPr>
              <a:t>Guidelines – a principle put forward to set standards  or recommended actions or advise for guiding purposes only</a:t>
            </a:r>
          </a:p>
          <a:p>
            <a:pPr marL="342900" marR="542925" lvl="0" indent="-342900">
              <a:lnSpc>
                <a:spcPct val="115000"/>
              </a:lnSpc>
              <a:spcAft>
                <a:spcPts val="0"/>
              </a:spcAft>
              <a:buFont typeface="+mj-lt"/>
              <a:buAutoNum type="arabicPeriod"/>
            </a:pPr>
            <a:r>
              <a:rPr lang="en-CA" sz="2400" dirty="0">
                <a:ea typeface="Calibri"/>
                <a:cs typeface="Times New Roman"/>
              </a:rPr>
              <a:t>Procedures – a series of detailed steps to accomplish the intent of the policy ( usually administrative in nature)</a:t>
            </a:r>
          </a:p>
          <a:p>
            <a:pPr marL="342900" marR="542925" lvl="0" indent="-342900">
              <a:lnSpc>
                <a:spcPct val="115000"/>
              </a:lnSpc>
              <a:spcAft>
                <a:spcPts val="1000"/>
              </a:spcAft>
              <a:buFont typeface="+mj-lt"/>
              <a:buAutoNum type="arabicPeriod"/>
            </a:pPr>
            <a:r>
              <a:rPr lang="en-CA" sz="2400" dirty="0">
                <a:ea typeface="Calibri"/>
                <a:cs typeface="Times New Roman"/>
              </a:rPr>
              <a:t>References – legislation, regulations, other related polices, etc.</a:t>
            </a:r>
          </a:p>
          <a:p>
            <a:r>
              <a:rPr lang="en-CA" sz="2400" dirty="0" smtClean="0">
                <a:ea typeface="Calibri"/>
                <a:cs typeface="Times New Roman"/>
              </a:rPr>
              <a:t>7.  Effective </a:t>
            </a:r>
            <a:r>
              <a:rPr lang="en-CA" sz="2400" dirty="0">
                <a:ea typeface="Calibri"/>
                <a:cs typeface="Times New Roman"/>
              </a:rPr>
              <a:t>date/revised dates </a:t>
            </a:r>
            <a:endParaRPr lang="en-CA" sz="2400" dirty="0"/>
          </a:p>
        </p:txBody>
      </p:sp>
    </p:spTree>
    <p:extLst>
      <p:ext uri="{BB962C8B-B14F-4D97-AF65-F5344CB8AC3E}">
        <p14:creationId xmlns:p14="http://schemas.microsoft.com/office/powerpoint/2010/main" val="2711592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ddellb.EPSVC.132\AppData\Local\Microsoft\Windows\Temporary Internet Files\Content.IE5\2X03OU36\question-ma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2" y="621632"/>
            <a:ext cx="6429375" cy="600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26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889211"/>
            <a:ext cx="7010400" cy="1384995"/>
          </a:xfrm>
          <a:prstGeom prst="rect">
            <a:avLst/>
          </a:prstGeom>
          <a:noFill/>
        </p:spPr>
        <p:txBody>
          <a:bodyPr wrap="square" rtlCol="0" anchor="ctr">
            <a:spAutoFit/>
          </a:bodyPr>
          <a:lstStyle/>
          <a:p>
            <a:r>
              <a:rPr lang="en-CA" sz="2800" dirty="0" smtClean="0"/>
              <a:t>             SUCCESSION PLANNING:</a:t>
            </a:r>
          </a:p>
          <a:p>
            <a:r>
              <a:rPr lang="en-CA" sz="2800" dirty="0"/>
              <a:t> </a:t>
            </a:r>
            <a:r>
              <a:rPr lang="en-CA" sz="2800" dirty="0" smtClean="0"/>
              <a:t> “The process of identifying successors to   </a:t>
            </a:r>
          </a:p>
          <a:p>
            <a:r>
              <a:rPr lang="en-CA" sz="2800" dirty="0"/>
              <a:t> </a:t>
            </a:r>
            <a:r>
              <a:rPr lang="en-CA" sz="2800" dirty="0" smtClean="0"/>
              <a:t>   key positions in the organization.”</a:t>
            </a:r>
            <a:endParaRPr lang="en-CA"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2438400"/>
            <a:ext cx="8305800" cy="3810000"/>
          </a:xfrm>
          <a:prstGeom prst="rect">
            <a:avLst/>
          </a:prstGeom>
        </p:spPr>
      </p:pic>
    </p:spTree>
    <p:extLst>
      <p:ext uri="{BB962C8B-B14F-4D97-AF65-F5344CB8AC3E}">
        <p14:creationId xmlns:p14="http://schemas.microsoft.com/office/powerpoint/2010/main" val="2949383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609600"/>
            <a:ext cx="7620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090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33400"/>
            <a:ext cx="7696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568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133600"/>
            <a:ext cx="6324600" cy="2677656"/>
          </a:xfrm>
          <a:prstGeom prst="rect">
            <a:avLst/>
          </a:prstGeom>
          <a:noFill/>
        </p:spPr>
        <p:txBody>
          <a:bodyPr wrap="square" rtlCol="0" anchor="ctr">
            <a:spAutoFit/>
          </a:bodyPr>
          <a:lstStyle/>
          <a:p>
            <a:r>
              <a:rPr lang="en-CA" sz="2800" i="1" dirty="0" smtClean="0"/>
              <a:t>“By crafting thoughtful, strategic approach to succession – the board fully addresses its governance responsibilities and sets any new leader on a firm course toward future success.”</a:t>
            </a:r>
            <a:endParaRPr lang="en-CA" sz="2800" i="1" dirty="0"/>
          </a:p>
        </p:txBody>
      </p:sp>
    </p:spTree>
    <p:extLst>
      <p:ext uri="{BB962C8B-B14F-4D97-AF65-F5344CB8AC3E}">
        <p14:creationId xmlns:p14="http://schemas.microsoft.com/office/powerpoint/2010/main" val="181644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619780"/>
            <a:ext cx="6858000" cy="523220"/>
          </a:xfrm>
          <a:prstGeom prst="rect">
            <a:avLst/>
          </a:prstGeom>
          <a:noFill/>
        </p:spPr>
        <p:txBody>
          <a:bodyPr wrap="square" rtlCol="0">
            <a:spAutoFit/>
          </a:bodyPr>
          <a:lstStyle/>
          <a:p>
            <a:r>
              <a:rPr lang="en-CA" sz="2800" dirty="0" smtClean="0"/>
              <a:t>       NEW MEMBER ON-BOARDING</a:t>
            </a:r>
            <a:endParaRPr lang="en-CA"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752600"/>
            <a:ext cx="7848599" cy="4572000"/>
          </a:xfrm>
          <a:prstGeom prst="rect">
            <a:avLst/>
          </a:prstGeom>
        </p:spPr>
      </p:pic>
    </p:spTree>
    <p:extLst>
      <p:ext uri="{BB962C8B-B14F-4D97-AF65-F5344CB8AC3E}">
        <p14:creationId xmlns:p14="http://schemas.microsoft.com/office/powerpoint/2010/main" val="2357973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INTRODUCTION OF TOPICS:</a:t>
            </a:r>
            <a:endParaRPr lang="en-US" sz="2800" dirty="0"/>
          </a:p>
        </p:txBody>
      </p:sp>
      <p:sp>
        <p:nvSpPr>
          <p:cNvPr id="5" name="Content Placeholder 4"/>
          <p:cNvSpPr txBox="1">
            <a:spLocks noGrp="1"/>
          </p:cNvSpPr>
          <p:nvPr>
            <p:ph idx="1"/>
          </p:nvPr>
        </p:nvSpPr>
        <p:spPr>
          <a:xfrm>
            <a:off x="1066800" y="2057400"/>
            <a:ext cx="7277100" cy="3611245"/>
          </a:xfrm>
          <a:prstGeom prst="rect">
            <a:avLst/>
          </a:prstGeom>
          <a:noFill/>
        </p:spPr>
        <p:txBody>
          <a:bodyPr wrap="square" rtlCol="0">
            <a:spAutoFit/>
          </a:bodyPr>
          <a:lstStyle/>
          <a:p>
            <a:pPr>
              <a:buFont typeface="Wingdings" panose="05000000000000000000" pitchFamily="2" charset="2"/>
              <a:buChar char="Ø"/>
            </a:pPr>
            <a:r>
              <a:rPr lang="en-US" sz="2400" b="0" dirty="0" smtClean="0">
                <a:latin typeface="Chaparral Pro" pitchFamily="18" charset="0"/>
              </a:rPr>
              <a:t>Policy Manual Process</a:t>
            </a:r>
          </a:p>
          <a:p>
            <a:pPr>
              <a:buFont typeface="Wingdings" panose="05000000000000000000" pitchFamily="2" charset="2"/>
              <a:buChar char="Ø"/>
            </a:pPr>
            <a:r>
              <a:rPr lang="en-US" sz="2400" b="0" dirty="0" smtClean="0">
                <a:solidFill>
                  <a:srgbClr val="070045"/>
                </a:solidFill>
                <a:latin typeface="Chaparral Pro" pitchFamily="18" charset="0"/>
              </a:rPr>
              <a:t>Succession Planning</a:t>
            </a:r>
          </a:p>
          <a:p>
            <a:pPr>
              <a:buFont typeface="Wingdings" panose="05000000000000000000" pitchFamily="2" charset="2"/>
              <a:buChar char="Ø"/>
            </a:pPr>
            <a:r>
              <a:rPr lang="en-US" sz="2400" b="0" dirty="0" smtClean="0">
                <a:latin typeface="Chaparral Pro" pitchFamily="18" charset="0"/>
              </a:rPr>
              <a:t>New Member Onboarding</a:t>
            </a:r>
          </a:p>
          <a:p>
            <a:pPr>
              <a:buFont typeface="Wingdings" panose="05000000000000000000" pitchFamily="2" charset="2"/>
              <a:buChar char="Ø"/>
            </a:pPr>
            <a:r>
              <a:rPr lang="en-US" sz="2400" b="0" dirty="0" smtClean="0">
                <a:solidFill>
                  <a:srgbClr val="070045"/>
                </a:solidFill>
                <a:latin typeface="Chaparral Pro" pitchFamily="18" charset="0"/>
              </a:rPr>
              <a:t>Continuing Education</a:t>
            </a:r>
          </a:p>
          <a:p>
            <a:pPr>
              <a:buFont typeface="Wingdings" panose="05000000000000000000" pitchFamily="2" charset="2"/>
              <a:buChar char="Ø"/>
            </a:pPr>
            <a:r>
              <a:rPr lang="en-US" sz="2400" b="0" dirty="0" smtClean="0">
                <a:latin typeface="Chaparral Pro" pitchFamily="18" charset="0"/>
              </a:rPr>
              <a:t>Annual Board Performance Assessment</a:t>
            </a:r>
          </a:p>
          <a:p>
            <a:pPr>
              <a:buFont typeface="Wingdings" panose="05000000000000000000" pitchFamily="2" charset="2"/>
              <a:buChar char="Ø"/>
            </a:pPr>
            <a:r>
              <a:rPr lang="en-US" sz="2400" b="0" dirty="0" smtClean="0">
                <a:solidFill>
                  <a:srgbClr val="070045"/>
                </a:solidFill>
                <a:latin typeface="Chaparral Pro" pitchFamily="18" charset="0"/>
              </a:rPr>
              <a:t>Document Management &amp; Disclosure</a:t>
            </a:r>
          </a:p>
          <a:p>
            <a:pPr>
              <a:buFont typeface="Wingdings" panose="05000000000000000000" pitchFamily="2" charset="2"/>
              <a:buChar char="Ø"/>
            </a:pPr>
            <a:r>
              <a:rPr lang="en-US" sz="2400" b="0" dirty="0" smtClean="0">
                <a:latin typeface="Chaparral Pro" pitchFamily="18" charset="0"/>
              </a:rPr>
              <a:t>Minute Taking</a:t>
            </a:r>
            <a:endParaRPr lang="en-US" sz="2400" b="0" dirty="0">
              <a:solidFill>
                <a:srgbClr val="070045"/>
              </a:solidFill>
              <a:latin typeface="Chaparral Pro" pitchFamily="18" charset="0"/>
            </a:endParaRPr>
          </a:p>
          <a:p>
            <a:pPr marL="0" indent="0"/>
            <a:endParaRPr lang="fr-FR" sz="1400" b="0" dirty="0">
              <a:solidFill>
                <a:srgbClr val="070045"/>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18707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838199"/>
            <a:ext cx="6629400" cy="5386603"/>
          </a:xfrm>
          <a:prstGeom prst="rect">
            <a:avLst/>
          </a:prstGeom>
          <a:noFill/>
        </p:spPr>
        <p:txBody>
          <a:bodyPr wrap="square" rtlCol="0" anchor="ctr">
            <a:spAutoFit/>
          </a:bodyPr>
          <a:lstStyle/>
          <a:p>
            <a:pPr marL="342900" marR="542925" lvl="0" indent="-342900">
              <a:lnSpc>
                <a:spcPct val="115000"/>
              </a:lnSpc>
              <a:spcAft>
                <a:spcPts val="0"/>
              </a:spcAft>
              <a:buFont typeface="+mj-lt"/>
              <a:buAutoNum type="arabicPeriod"/>
            </a:pPr>
            <a:r>
              <a:rPr lang="en-CA" dirty="0">
                <a:latin typeface="Calibri"/>
                <a:ea typeface="Calibri"/>
                <a:cs typeface="Times New Roman"/>
              </a:rPr>
              <a:t>Introduction to police governance and oversight in Alberta.</a:t>
            </a:r>
          </a:p>
          <a:p>
            <a:pPr marL="342900" marR="542925" lvl="0" indent="-342900">
              <a:lnSpc>
                <a:spcPct val="115000"/>
              </a:lnSpc>
              <a:spcAft>
                <a:spcPts val="0"/>
              </a:spcAft>
              <a:buFont typeface="+mj-lt"/>
              <a:buAutoNum type="arabicPeriod"/>
            </a:pPr>
            <a:r>
              <a:rPr lang="en-CA" dirty="0">
                <a:latin typeface="Calibri"/>
                <a:ea typeface="Calibri"/>
                <a:cs typeface="Times New Roman"/>
              </a:rPr>
              <a:t>Overview of legislated roles and responsibilities, under the Police Act and Police Service Regulation, as well as applicable municipal bylaws, the Freedom of Information &amp; Privacy Act (FOIP) and any other applicable provincial and federal legislation.</a:t>
            </a:r>
          </a:p>
          <a:p>
            <a:pPr marL="342900" marR="542925" lvl="0" indent="-342900">
              <a:lnSpc>
                <a:spcPct val="115000"/>
              </a:lnSpc>
              <a:spcAft>
                <a:spcPts val="0"/>
              </a:spcAft>
              <a:buFont typeface="+mj-lt"/>
              <a:buAutoNum type="arabicPeriod"/>
            </a:pPr>
            <a:r>
              <a:rPr lang="en-CA" dirty="0">
                <a:latin typeface="Calibri"/>
                <a:ea typeface="Calibri"/>
                <a:cs typeface="Times New Roman"/>
              </a:rPr>
              <a:t>Overview of the public complaints process and the role of the Public Complaint Director.</a:t>
            </a:r>
          </a:p>
          <a:p>
            <a:pPr marL="342900" marR="542925" lvl="0" indent="-342900">
              <a:lnSpc>
                <a:spcPct val="115000"/>
              </a:lnSpc>
              <a:spcAft>
                <a:spcPts val="0"/>
              </a:spcAft>
              <a:buFont typeface="+mj-lt"/>
              <a:buAutoNum type="arabicPeriod"/>
            </a:pPr>
            <a:r>
              <a:rPr lang="en-CA" dirty="0">
                <a:latin typeface="Calibri"/>
                <a:ea typeface="Calibri"/>
                <a:cs typeface="Times New Roman"/>
              </a:rPr>
              <a:t>Review of your policies and procedures manual (including agreeing to Code of Conduct).</a:t>
            </a:r>
          </a:p>
          <a:p>
            <a:pPr marL="342900" marR="542925" lvl="0" indent="-342900">
              <a:lnSpc>
                <a:spcPct val="115000"/>
              </a:lnSpc>
              <a:spcAft>
                <a:spcPts val="1000"/>
              </a:spcAft>
              <a:buFont typeface="+mj-lt"/>
              <a:buAutoNum type="arabicPeriod"/>
            </a:pPr>
            <a:r>
              <a:rPr lang="en-CA" dirty="0">
                <a:latin typeface="Calibri"/>
                <a:ea typeface="Calibri"/>
                <a:cs typeface="Times New Roman"/>
              </a:rPr>
              <a:t>Review of the Policing Oversight Standards.</a:t>
            </a:r>
          </a:p>
          <a:p>
            <a:r>
              <a:rPr lang="en-CA" dirty="0" smtClean="0">
                <a:latin typeface="Calibri"/>
                <a:ea typeface="Calibri"/>
                <a:cs typeface="Times New Roman"/>
              </a:rPr>
              <a:t> 6.  Orientation </a:t>
            </a:r>
            <a:r>
              <a:rPr lang="en-CA" dirty="0">
                <a:latin typeface="Calibri"/>
                <a:ea typeface="Calibri"/>
                <a:cs typeface="Times New Roman"/>
              </a:rPr>
              <a:t>on your specific organizations practises including</a:t>
            </a:r>
            <a:r>
              <a:rPr lang="en-CA" dirty="0" smtClean="0">
                <a:latin typeface="Calibri"/>
                <a:ea typeface="Calibri"/>
                <a:cs typeface="Times New Roman"/>
              </a:rPr>
              <a:t>:</a:t>
            </a:r>
          </a:p>
          <a:p>
            <a:r>
              <a:rPr lang="en-CA" dirty="0">
                <a:latin typeface="Calibri"/>
                <a:cs typeface="Times New Roman"/>
              </a:rPr>
              <a:t> </a:t>
            </a:r>
            <a:r>
              <a:rPr lang="en-CA" dirty="0" smtClean="0">
                <a:latin typeface="Calibri"/>
                <a:cs typeface="Times New Roman"/>
              </a:rPr>
              <a:t>     </a:t>
            </a:r>
            <a:r>
              <a:rPr lang="en-CA" dirty="0">
                <a:latin typeface="Calibri"/>
                <a:ea typeface="Calibri"/>
                <a:cs typeface="Times New Roman"/>
              </a:rPr>
              <a:t>meeting procedures &amp; schedules, office procedures, roles </a:t>
            </a:r>
            <a:r>
              <a:rPr lang="en-CA" dirty="0" smtClean="0">
                <a:latin typeface="Calibri"/>
                <a:ea typeface="Calibri"/>
                <a:cs typeface="Times New Roman"/>
              </a:rPr>
              <a:t>&amp;</a:t>
            </a:r>
          </a:p>
          <a:p>
            <a:r>
              <a:rPr lang="en-CA" dirty="0">
                <a:latin typeface="Calibri"/>
                <a:cs typeface="Times New Roman"/>
              </a:rPr>
              <a:t> </a:t>
            </a:r>
            <a:r>
              <a:rPr lang="en-CA" dirty="0" smtClean="0">
                <a:latin typeface="Calibri"/>
                <a:cs typeface="Times New Roman"/>
              </a:rPr>
              <a:t>     </a:t>
            </a:r>
            <a:r>
              <a:rPr lang="en-CA" dirty="0" smtClean="0">
                <a:latin typeface="Calibri"/>
                <a:ea typeface="Calibri"/>
                <a:cs typeface="Times New Roman"/>
              </a:rPr>
              <a:t>responsibilities </a:t>
            </a:r>
            <a:r>
              <a:rPr lang="en-CA" dirty="0">
                <a:latin typeface="Calibri"/>
                <a:ea typeface="Calibri"/>
                <a:cs typeface="Times New Roman"/>
              </a:rPr>
              <a:t>of any staff, budget &amp; member expenses, </a:t>
            </a:r>
            <a:r>
              <a:rPr lang="en-CA" dirty="0" smtClean="0">
                <a:latin typeface="Calibri"/>
                <a:ea typeface="Calibri"/>
                <a:cs typeface="Times New Roman"/>
              </a:rPr>
              <a:t>  </a:t>
            </a:r>
          </a:p>
          <a:p>
            <a:r>
              <a:rPr lang="en-CA" dirty="0">
                <a:latin typeface="Calibri"/>
                <a:cs typeface="Times New Roman"/>
              </a:rPr>
              <a:t> </a:t>
            </a:r>
            <a:r>
              <a:rPr lang="en-CA" dirty="0" smtClean="0">
                <a:latin typeface="Calibri"/>
                <a:cs typeface="Times New Roman"/>
              </a:rPr>
              <a:t>    </a:t>
            </a:r>
            <a:r>
              <a:rPr lang="en-CA" dirty="0" smtClean="0">
                <a:latin typeface="Calibri"/>
                <a:ea typeface="Calibri"/>
                <a:cs typeface="Times New Roman"/>
              </a:rPr>
              <a:t> </a:t>
            </a:r>
            <a:r>
              <a:rPr lang="en-CA" dirty="0">
                <a:latin typeface="Calibri"/>
                <a:ea typeface="Calibri"/>
                <a:cs typeface="Times New Roman"/>
              </a:rPr>
              <a:t>attendance at events, structure &amp; function of committees, </a:t>
            </a:r>
            <a:endParaRPr lang="en-CA" dirty="0" smtClean="0">
              <a:latin typeface="Calibri"/>
              <a:ea typeface="Calibri"/>
              <a:cs typeface="Times New Roman"/>
            </a:endParaRPr>
          </a:p>
          <a:p>
            <a:r>
              <a:rPr lang="en-CA" dirty="0">
                <a:latin typeface="Calibri"/>
                <a:cs typeface="Times New Roman"/>
              </a:rPr>
              <a:t> </a:t>
            </a:r>
            <a:r>
              <a:rPr lang="en-CA" dirty="0" smtClean="0">
                <a:latin typeface="Calibri"/>
                <a:cs typeface="Times New Roman"/>
              </a:rPr>
              <a:t>     </a:t>
            </a:r>
            <a:r>
              <a:rPr lang="en-CA" dirty="0" smtClean="0">
                <a:latin typeface="Calibri"/>
                <a:ea typeface="Calibri"/>
                <a:cs typeface="Times New Roman"/>
              </a:rPr>
              <a:t>communication </a:t>
            </a:r>
            <a:r>
              <a:rPr lang="en-CA" dirty="0">
                <a:latin typeface="Calibri"/>
                <a:ea typeface="Calibri"/>
                <a:cs typeface="Times New Roman"/>
              </a:rPr>
              <a:t>protocols, and any other topics deemed </a:t>
            </a:r>
          </a:p>
          <a:p>
            <a:r>
              <a:rPr lang="en-CA" dirty="0" smtClean="0">
                <a:latin typeface="Calibri"/>
                <a:cs typeface="Times New Roman"/>
              </a:rPr>
              <a:t>       necessary.</a:t>
            </a:r>
            <a:endParaRPr lang="en-CA" dirty="0"/>
          </a:p>
        </p:txBody>
      </p:sp>
    </p:spTree>
    <p:extLst>
      <p:ext uri="{BB962C8B-B14F-4D97-AF65-F5344CB8AC3E}">
        <p14:creationId xmlns:p14="http://schemas.microsoft.com/office/powerpoint/2010/main" val="641282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7467600" cy="5570756"/>
          </a:xfrm>
          <a:prstGeom prst="rect">
            <a:avLst/>
          </a:prstGeom>
          <a:noFill/>
        </p:spPr>
        <p:txBody>
          <a:bodyPr wrap="square" rtlCol="0">
            <a:spAutoFit/>
          </a:bodyPr>
          <a:lstStyle/>
          <a:p>
            <a:endParaRPr lang="en-CA" sz="800" u="sng" dirty="0"/>
          </a:p>
          <a:p>
            <a:r>
              <a:rPr lang="en-CA" b="1" u="sng" dirty="0"/>
              <a:t>Orientation of New </a:t>
            </a:r>
            <a:r>
              <a:rPr lang="en-CA" b="1" u="sng" dirty="0" smtClean="0"/>
              <a:t>Members   </a:t>
            </a:r>
            <a:endParaRPr lang="en-CA" u="sng" dirty="0"/>
          </a:p>
          <a:p>
            <a:endParaRPr lang="en-CA" sz="800" dirty="0"/>
          </a:p>
          <a:p>
            <a:r>
              <a:rPr lang="en-US" dirty="0"/>
              <a:t>New policing committee members will participate in an orientation session regarding their roles and responsibilities. This orientation shall take place as soon as practicable upon appointment.</a:t>
            </a:r>
          </a:p>
          <a:p>
            <a:endParaRPr lang="en-CA" sz="800" dirty="0"/>
          </a:p>
          <a:p>
            <a:r>
              <a:rPr lang="en-US" dirty="0"/>
              <a:t>New policing committee members will be given copies of (alphabetical):</a:t>
            </a:r>
          </a:p>
          <a:p>
            <a:r>
              <a:rPr lang="en-US" dirty="0" err="1"/>
              <a:t>Canmore</a:t>
            </a:r>
            <a:r>
              <a:rPr lang="en-US" dirty="0"/>
              <a:t> Policing Committee Bylaw 2015-14; and</a:t>
            </a:r>
          </a:p>
          <a:p>
            <a:r>
              <a:rPr lang="en-US" dirty="0" err="1"/>
              <a:t>Canmore</a:t>
            </a:r>
            <a:r>
              <a:rPr lang="en-US" dirty="0"/>
              <a:t> Policing Committee Policy Manual</a:t>
            </a:r>
            <a:r>
              <a:rPr lang="en-US" i="1" dirty="0"/>
              <a:t>.</a:t>
            </a:r>
            <a:endParaRPr lang="en-US" dirty="0"/>
          </a:p>
          <a:p>
            <a:endParaRPr lang="en-CA" sz="800" dirty="0"/>
          </a:p>
          <a:p>
            <a:r>
              <a:rPr lang="en-US" dirty="0"/>
              <a:t>Policing committee members will receive an overview from the chair or designate regarding (alphabetical</a:t>
            </a:r>
            <a:r>
              <a:rPr lang="en-US" dirty="0" smtClean="0"/>
              <a:t>):</a:t>
            </a:r>
          </a:p>
          <a:p>
            <a:r>
              <a:rPr lang="en-US" dirty="0" smtClean="0"/>
              <a:t>Communication  </a:t>
            </a:r>
            <a:r>
              <a:rPr lang="en-US" dirty="0"/>
              <a:t>strategies and  policies  (with members,  policing  committee staff, external services, media, public, police service, etc.);</a:t>
            </a:r>
          </a:p>
          <a:p>
            <a:r>
              <a:rPr lang="en-US" dirty="0"/>
              <a:t>Current goals of the policing committee;</a:t>
            </a:r>
          </a:p>
          <a:p>
            <a:r>
              <a:rPr lang="en-US" dirty="0"/>
              <a:t>Event schedules and expected attendance;</a:t>
            </a:r>
          </a:p>
          <a:p>
            <a:r>
              <a:rPr lang="en-CA" dirty="0"/>
              <a:t>Meeting procedures and schedules;</a:t>
            </a:r>
          </a:p>
          <a:p>
            <a:r>
              <a:rPr lang="en-US" dirty="0"/>
              <a:t>Mission and vision of the policing committee;</a:t>
            </a:r>
          </a:p>
          <a:p>
            <a:r>
              <a:rPr lang="en-CA" dirty="0"/>
              <a:t>Municipal Policing Agreement (MPSA);</a:t>
            </a:r>
          </a:p>
          <a:p>
            <a:r>
              <a:rPr lang="en-CA" dirty="0"/>
              <a:t>Organizational structure of council;</a:t>
            </a:r>
          </a:p>
          <a:p>
            <a:r>
              <a:rPr lang="en-US" dirty="0"/>
              <a:t>Organizational structure of the RCMP detachment;</a:t>
            </a:r>
          </a:p>
        </p:txBody>
      </p:sp>
    </p:spTree>
    <p:extLst>
      <p:ext uri="{BB962C8B-B14F-4D97-AF65-F5344CB8AC3E}">
        <p14:creationId xmlns:p14="http://schemas.microsoft.com/office/powerpoint/2010/main" val="2234016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7200"/>
            <a:ext cx="7696200" cy="5791200"/>
          </a:xfrm>
          <a:prstGeom prst="rect">
            <a:avLst/>
          </a:prstGeom>
        </p:spPr>
      </p:pic>
    </p:spTree>
    <p:extLst>
      <p:ext uri="{BB962C8B-B14F-4D97-AF65-F5344CB8AC3E}">
        <p14:creationId xmlns:p14="http://schemas.microsoft.com/office/powerpoint/2010/main" val="151368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981200"/>
            <a:ext cx="4572000" cy="3693319"/>
          </a:xfrm>
          <a:prstGeom prst="rect">
            <a:avLst/>
          </a:prstGeom>
        </p:spPr>
        <p:txBody>
          <a:bodyPr>
            <a:spAutoFit/>
          </a:bodyPr>
          <a:lstStyle/>
          <a:p>
            <a:r>
              <a:rPr lang="en-US" b="1" dirty="0"/>
              <a:t>Webinars</a:t>
            </a:r>
          </a:p>
          <a:p>
            <a:r>
              <a:rPr lang="en-US" dirty="0"/>
              <a:t>Welcome to the CAPG Education Series! These webinars will bring CAPG stakeholders and colleagues together to explore a variety of topics of interest to our community. Our aim is to provide concrete resources to boards and other stakeholders to help in the development of effective governance. If you have a topic you would like us to cover, please contact us at: </a:t>
            </a:r>
            <a:r>
              <a:rPr lang="en-US" dirty="0">
                <a:hlinkClick r:id="rId3"/>
              </a:rPr>
              <a:t>conference@capg.ca</a:t>
            </a:r>
            <a:endParaRPr lang="en-US" dirty="0"/>
          </a:p>
          <a:p>
            <a:r>
              <a:rPr lang="en-US" b="1" dirty="0"/>
              <a:t>2019 Webinar Series Bundle is available for purchase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57200"/>
            <a:ext cx="3048000" cy="1295400"/>
          </a:xfrm>
          <a:prstGeom prst="rect">
            <a:avLst/>
          </a:prstGeom>
        </p:spPr>
      </p:pic>
    </p:spTree>
    <p:extLst>
      <p:ext uri="{BB962C8B-B14F-4D97-AF65-F5344CB8AC3E}">
        <p14:creationId xmlns:p14="http://schemas.microsoft.com/office/powerpoint/2010/main" val="3449226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iddellb.EPSVC.132\AppData\Local\Microsoft\Windows\Temporary Internet Files\Content.IE5\FB413UEJ\Man-With-Question-0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33400"/>
            <a:ext cx="66294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366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2211" y="838200"/>
            <a:ext cx="7543800" cy="5381473"/>
          </a:xfrm>
          <a:prstGeom prst="rect">
            <a:avLst/>
          </a:prstGeom>
        </p:spPr>
        <p:txBody>
          <a:bodyPr wrap="square">
            <a:spAutoFit/>
          </a:bodyPr>
          <a:lstStyle/>
          <a:p>
            <a:pPr>
              <a:lnSpc>
                <a:spcPct val="115000"/>
              </a:lnSpc>
              <a:spcBef>
                <a:spcPts val="2250"/>
              </a:spcBef>
              <a:spcAft>
                <a:spcPts val="1500"/>
              </a:spcAft>
            </a:pPr>
            <a:r>
              <a:rPr lang="en-US" sz="2000" spc="75" dirty="0" smtClean="0">
                <a:solidFill>
                  <a:srgbClr val="222222"/>
                </a:solidFill>
                <a:ea typeface="Times New Roman"/>
                <a:cs typeface="Arial"/>
              </a:rPr>
              <a:t>              5 </a:t>
            </a:r>
            <a:r>
              <a:rPr lang="en-US" sz="2000" spc="75" dirty="0">
                <a:solidFill>
                  <a:srgbClr val="222222"/>
                </a:solidFill>
                <a:ea typeface="Times New Roman"/>
                <a:cs typeface="Arial"/>
              </a:rPr>
              <a:t>Best Practices for Board Evaluation</a:t>
            </a:r>
            <a:r>
              <a:rPr lang="en-US" sz="2000" spc="75" dirty="0">
                <a:solidFill>
                  <a:srgbClr val="222222"/>
                </a:solidFill>
                <a:ea typeface="Times New Roman"/>
                <a:cs typeface="Calibri"/>
              </a:rPr>
              <a:t>:</a:t>
            </a:r>
            <a:endParaRPr lang="en-CA" sz="1600" dirty="0">
              <a:ea typeface="Calibri"/>
              <a:cs typeface="Times New Roman"/>
            </a:endParaRPr>
          </a:p>
          <a:p>
            <a:pPr marL="342900" lvl="0" indent="-342900">
              <a:lnSpc>
                <a:spcPct val="115000"/>
              </a:lnSpc>
              <a:spcAft>
                <a:spcPts val="0"/>
              </a:spcAft>
              <a:buFont typeface="+mj-lt"/>
              <a:buAutoNum type="arabicPeriod"/>
              <a:tabLst>
                <a:tab pos="457200" algn="l"/>
              </a:tabLst>
            </a:pPr>
            <a:r>
              <a:rPr lang="en-US" dirty="0">
                <a:ea typeface="Calibri"/>
                <a:cs typeface="Times New Roman"/>
              </a:rPr>
              <a:t>Every board member should understand, accept, and support the need for doing annual board evaluations</a:t>
            </a:r>
            <a:r>
              <a:rPr lang="en-US" dirty="0" smtClean="0">
                <a:ea typeface="Calibri"/>
                <a:cs typeface="Times New Roman"/>
              </a:rPr>
              <a:t>.</a:t>
            </a:r>
          </a:p>
          <a:p>
            <a:pPr marL="342900" lvl="0" indent="-342900">
              <a:lnSpc>
                <a:spcPct val="115000"/>
              </a:lnSpc>
              <a:spcAft>
                <a:spcPts val="0"/>
              </a:spcAft>
              <a:buFont typeface="+mj-lt"/>
              <a:buAutoNum type="arabicPeriod"/>
              <a:tabLst>
                <a:tab pos="457200" algn="l"/>
              </a:tabLst>
            </a:pPr>
            <a:endParaRPr lang="en-US" sz="1600" dirty="0">
              <a:ea typeface="Calibri"/>
              <a:cs typeface="Times New Roman"/>
            </a:endParaRPr>
          </a:p>
          <a:p>
            <a:pPr marL="342900" lvl="0" indent="-342900">
              <a:lnSpc>
                <a:spcPct val="115000"/>
              </a:lnSpc>
              <a:spcAft>
                <a:spcPts val="0"/>
              </a:spcAft>
              <a:buFont typeface="+mj-lt"/>
              <a:buAutoNum type="arabicPeriod"/>
              <a:tabLst>
                <a:tab pos="457200" algn="l"/>
              </a:tabLst>
            </a:pPr>
            <a:r>
              <a:rPr lang="en-US" dirty="0" smtClean="0">
                <a:ea typeface="Calibri"/>
                <a:cs typeface="Times New Roman"/>
              </a:rPr>
              <a:t>Each board member should share the commitment to evaluating themselves and their peers.</a:t>
            </a:r>
          </a:p>
          <a:p>
            <a:pPr marL="342900" lvl="0" indent="-342900">
              <a:lnSpc>
                <a:spcPct val="115000"/>
              </a:lnSpc>
              <a:spcAft>
                <a:spcPts val="0"/>
              </a:spcAft>
              <a:buFont typeface="+mj-lt"/>
              <a:buAutoNum type="arabicPeriod"/>
              <a:tabLst>
                <a:tab pos="457200" algn="l"/>
              </a:tabLst>
            </a:pPr>
            <a:endParaRPr lang="en-US" dirty="0">
              <a:ea typeface="Calibri"/>
              <a:cs typeface="Times New Roman"/>
            </a:endParaRPr>
          </a:p>
          <a:p>
            <a:pPr marL="342900" lvl="0" indent="-342900">
              <a:lnSpc>
                <a:spcPct val="115000"/>
              </a:lnSpc>
              <a:spcAft>
                <a:spcPts val="0"/>
              </a:spcAft>
              <a:buFont typeface="+mj-lt"/>
              <a:buAutoNum type="arabicPeriod"/>
              <a:tabLst>
                <a:tab pos="457200" algn="l"/>
              </a:tabLst>
            </a:pPr>
            <a:r>
              <a:rPr lang="en-US" dirty="0" smtClean="0">
                <a:ea typeface="Calibri"/>
                <a:cs typeface="Times New Roman"/>
              </a:rPr>
              <a:t>The board should agree on a well-planned, systematic process for conducting evaluations.</a:t>
            </a:r>
          </a:p>
          <a:p>
            <a:pPr marL="342900" lvl="0" indent="-342900">
              <a:lnSpc>
                <a:spcPct val="115000"/>
              </a:lnSpc>
              <a:spcAft>
                <a:spcPts val="0"/>
              </a:spcAft>
              <a:buFont typeface="+mj-lt"/>
              <a:buAutoNum type="arabicPeriod"/>
              <a:tabLst>
                <a:tab pos="457200" algn="l"/>
              </a:tabLst>
            </a:pPr>
            <a:endParaRPr lang="en-US" dirty="0">
              <a:ea typeface="Calibri"/>
              <a:cs typeface="Times New Roman"/>
            </a:endParaRPr>
          </a:p>
          <a:p>
            <a:pPr marL="342900" lvl="0" indent="-342900">
              <a:lnSpc>
                <a:spcPct val="115000"/>
              </a:lnSpc>
              <a:spcAft>
                <a:spcPts val="0"/>
              </a:spcAft>
              <a:buFont typeface="+mj-lt"/>
              <a:buAutoNum type="arabicPeriod"/>
              <a:tabLst>
                <a:tab pos="457200" algn="l"/>
              </a:tabLst>
            </a:pPr>
            <a:r>
              <a:rPr lang="en-US" dirty="0" smtClean="0">
                <a:ea typeface="Calibri"/>
                <a:cs typeface="Times New Roman"/>
              </a:rPr>
              <a:t>Select evaluation tools that will help you reach your objectives in evaluating the board.</a:t>
            </a:r>
          </a:p>
          <a:p>
            <a:pPr marL="342900" lvl="0" indent="-342900">
              <a:lnSpc>
                <a:spcPct val="115000"/>
              </a:lnSpc>
              <a:spcAft>
                <a:spcPts val="0"/>
              </a:spcAft>
              <a:buFont typeface="+mj-lt"/>
              <a:buAutoNum type="arabicPeriod"/>
              <a:tabLst>
                <a:tab pos="457200" algn="l"/>
              </a:tabLst>
            </a:pPr>
            <a:endParaRPr lang="en-US" dirty="0">
              <a:ea typeface="Calibri"/>
              <a:cs typeface="Times New Roman"/>
            </a:endParaRPr>
          </a:p>
          <a:p>
            <a:pPr marL="342900" lvl="0" indent="-342900">
              <a:lnSpc>
                <a:spcPct val="115000"/>
              </a:lnSpc>
              <a:spcAft>
                <a:spcPts val="0"/>
              </a:spcAft>
              <a:buFont typeface="+mj-lt"/>
              <a:buAutoNum type="arabicPeriod"/>
              <a:tabLst>
                <a:tab pos="457200" algn="l"/>
              </a:tabLst>
            </a:pPr>
            <a:r>
              <a:rPr lang="en-US" dirty="0" smtClean="0">
                <a:ea typeface="Calibri"/>
                <a:cs typeface="Times New Roman"/>
              </a:rPr>
              <a:t>Perform follow-up tasks to ensure that the board will address any areas of concern that the evaluations brought to the surface.</a:t>
            </a:r>
            <a:endParaRPr lang="en-CA" dirty="0">
              <a:ea typeface="Calibri"/>
              <a:cs typeface="Times New Roman"/>
            </a:endParaRPr>
          </a:p>
          <a:p>
            <a:pPr marL="457200">
              <a:lnSpc>
                <a:spcPct val="115000"/>
              </a:lnSpc>
              <a:spcAft>
                <a:spcPts val="0"/>
              </a:spcAft>
            </a:pPr>
            <a:r>
              <a:rPr lang="en-US" dirty="0">
                <a:latin typeface="Calibri"/>
                <a:ea typeface="Calibri"/>
                <a:cs typeface="Times New Roman"/>
              </a:rPr>
              <a:t> </a:t>
            </a:r>
            <a:endParaRPr lang="en-CA" sz="1600" dirty="0">
              <a:latin typeface="Calibri"/>
              <a:ea typeface="Calibri"/>
              <a:cs typeface="Times New Roman"/>
            </a:endParaRPr>
          </a:p>
        </p:txBody>
      </p:sp>
    </p:spTree>
    <p:extLst>
      <p:ext uri="{BB962C8B-B14F-4D97-AF65-F5344CB8AC3E}">
        <p14:creationId xmlns:p14="http://schemas.microsoft.com/office/powerpoint/2010/main" val="1999046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126" y="2438400"/>
            <a:ext cx="8458200" cy="1569660"/>
          </a:xfrm>
          <a:prstGeom prst="rect">
            <a:avLst/>
          </a:prstGeom>
        </p:spPr>
        <p:txBody>
          <a:bodyPr wrap="square" anchor="ctr">
            <a:spAutoFit/>
          </a:bodyPr>
          <a:lstStyle/>
          <a:p>
            <a:r>
              <a:rPr lang="en-CA" sz="4800" i="1" dirty="0" smtClean="0">
                <a:latin typeface="Calibri" panose="020F0502020204030204" pitchFamily="34" charset="0"/>
                <a:cs typeface="Calibri" panose="020F0502020204030204" pitchFamily="34" charset="0"/>
              </a:rPr>
              <a:t>Why do you need Best Practises for Records Management?</a:t>
            </a:r>
            <a:endParaRPr lang="en-CA" sz="4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1091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7832" y="501134"/>
            <a:ext cx="7772400" cy="5386090"/>
          </a:xfrm>
          <a:prstGeom prst="rect">
            <a:avLst/>
          </a:prstGeom>
          <a:noFill/>
        </p:spPr>
        <p:txBody>
          <a:bodyPr wrap="square" rtlCol="0" anchor="ctr">
            <a:spAutoFit/>
          </a:bodyPr>
          <a:lstStyle/>
          <a:p>
            <a:r>
              <a:rPr lang="en-CA" sz="2800" dirty="0" smtClean="0">
                <a:cs typeface="Calibri" panose="020F0502020204030204" pitchFamily="34" charset="0"/>
              </a:rPr>
              <a:t>An organization with successful records management practises will:</a:t>
            </a:r>
          </a:p>
          <a:p>
            <a:endParaRPr lang="en-CA" sz="2400" dirty="0">
              <a:cs typeface="Calibri" panose="020F0502020204030204" pitchFamily="34" charset="0"/>
            </a:endParaRPr>
          </a:p>
          <a:p>
            <a:pPr marL="342900" indent="-342900">
              <a:buFont typeface="Wingdings" panose="05000000000000000000" pitchFamily="2" charset="2"/>
              <a:buChar char="Ø"/>
            </a:pPr>
            <a:r>
              <a:rPr lang="en-CA" sz="2400" dirty="0" smtClean="0">
                <a:cs typeface="Calibri" panose="020F0502020204030204" pitchFamily="34" charset="0"/>
              </a:rPr>
              <a:t>Preserve information for the correct length of time</a:t>
            </a:r>
          </a:p>
          <a:p>
            <a:pPr marL="342900" indent="-342900">
              <a:buFont typeface="Wingdings" panose="05000000000000000000" pitchFamily="2" charset="2"/>
              <a:buChar char="Ø"/>
            </a:pPr>
            <a:r>
              <a:rPr lang="en-CA" sz="2400" dirty="0" smtClean="0">
                <a:cs typeface="Calibri" panose="020F0502020204030204" pitchFamily="34" charset="0"/>
              </a:rPr>
              <a:t>Meet legal requirements effectively &amp; efficiently</a:t>
            </a:r>
          </a:p>
          <a:p>
            <a:pPr marL="342900" indent="-342900">
              <a:buFont typeface="Wingdings" panose="05000000000000000000" pitchFamily="2" charset="2"/>
              <a:buChar char="Ø"/>
            </a:pPr>
            <a:r>
              <a:rPr lang="en-CA" sz="2400" dirty="0" smtClean="0">
                <a:cs typeface="Calibri" panose="020F0502020204030204" pitchFamily="34" charset="0"/>
              </a:rPr>
              <a:t>Demonstrate proven practises of good faith</a:t>
            </a:r>
          </a:p>
          <a:p>
            <a:pPr marL="342900" indent="-342900">
              <a:buFont typeface="Wingdings" panose="05000000000000000000" pitchFamily="2" charset="2"/>
              <a:buChar char="Ø"/>
            </a:pPr>
            <a:r>
              <a:rPr lang="en-CA" sz="2400" dirty="0" smtClean="0">
                <a:cs typeface="Calibri" panose="020F0502020204030204" pitchFamily="34" charset="0"/>
              </a:rPr>
              <a:t>Archive vital information for business continuity</a:t>
            </a:r>
          </a:p>
          <a:p>
            <a:pPr marL="342900" indent="-342900">
              <a:buFont typeface="Wingdings" panose="05000000000000000000" pitchFamily="2" charset="2"/>
              <a:buChar char="Ø"/>
            </a:pPr>
            <a:r>
              <a:rPr lang="en-CA" sz="2400" dirty="0" smtClean="0">
                <a:cs typeface="Calibri" panose="020F0502020204030204" pitchFamily="34" charset="0"/>
              </a:rPr>
              <a:t>Provide information in a timely &amp; efficient manner</a:t>
            </a:r>
          </a:p>
          <a:p>
            <a:pPr marL="342900" indent="-342900">
              <a:buFont typeface="Wingdings" panose="05000000000000000000" pitchFamily="2" charset="2"/>
              <a:buChar char="Ø"/>
            </a:pPr>
            <a:r>
              <a:rPr lang="en-CA" sz="2400" dirty="0" smtClean="0">
                <a:cs typeface="Calibri" panose="020F0502020204030204" pitchFamily="34" charset="0"/>
              </a:rPr>
              <a:t>Use technology to manage &amp; improve program</a:t>
            </a:r>
          </a:p>
          <a:p>
            <a:pPr marL="342900" indent="-342900">
              <a:buFont typeface="Wingdings" panose="05000000000000000000" pitchFamily="2" charset="2"/>
              <a:buChar char="Ø"/>
            </a:pPr>
            <a:r>
              <a:rPr lang="en-CA" sz="2400" dirty="0" smtClean="0">
                <a:cs typeface="Calibri" panose="020F0502020204030204" pitchFamily="34" charset="0"/>
              </a:rPr>
              <a:t>Integrate policies &amp; procedures throughout organization</a:t>
            </a:r>
          </a:p>
          <a:p>
            <a:pPr marL="342900" indent="-342900">
              <a:buFont typeface="Wingdings" panose="05000000000000000000" pitchFamily="2" charset="2"/>
              <a:buChar char="Ø"/>
            </a:pPr>
            <a:r>
              <a:rPr lang="en-CA" sz="2400" dirty="0" smtClean="0">
                <a:cs typeface="Calibri" panose="020F0502020204030204" pitchFamily="34" charset="0"/>
              </a:rPr>
              <a:t>Arrange for continuous training &amp; communications throughout organization</a:t>
            </a:r>
          </a:p>
          <a:p>
            <a:pPr marL="342900" indent="-342900">
              <a:buFont typeface="Wingdings" panose="05000000000000000000" pitchFamily="2" charset="2"/>
              <a:buChar char="Ø"/>
            </a:pPr>
            <a:r>
              <a:rPr lang="en-CA" sz="2400" dirty="0" smtClean="0">
                <a:cs typeface="Calibri" panose="020F0502020204030204" pitchFamily="34" charset="0"/>
              </a:rPr>
              <a:t>Review, audit &amp; improve program continuously</a:t>
            </a:r>
            <a:endParaRPr lang="en-CA" sz="2400" dirty="0">
              <a:cs typeface="Calibri" panose="020F0502020204030204" pitchFamily="34" charset="0"/>
            </a:endParaRPr>
          </a:p>
        </p:txBody>
      </p:sp>
    </p:spTree>
    <p:extLst>
      <p:ext uri="{BB962C8B-B14F-4D97-AF65-F5344CB8AC3E}">
        <p14:creationId xmlns:p14="http://schemas.microsoft.com/office/powerpoint/2010/main" val="1779266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4000"/>
            <a:ext cx="7908758" cy="3673642"/>
          </a:xfrm>
          <a:prstGeom prst="rect">
            <a:avLst/>
          </a:prstGeom>
        </p:spPr>
      </p:pic>
    </p:spTree>
    <p:extLst>
      <p:ext uri="{BB962C8B-B14F-4D97-AF65-F5344CB8AC3E}">
        <p14:creationId xmlns:p14="http://schemas.microsoft.com/office/powerpoint/2010/main" val="2934086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
            <a:ext cx="5715000" cy="682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901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0"/>
            <a:ext cx="7239000" cy="954107"/>
          </a:xfrm>
          <a:prstGeom prst="rect">
            <a:avLst/>
          </a:prstGeom>
          <a:noFill/>
        </p:spPr>
        <p:txBody>
          <a:bodyPr wrap="square" rtlCol="0" anchor="ctr">
            <a:spAutoFit/>
          </a:bodyPr>
          <a:lstStyle/>
          <a:p>
            <a:r>
              <a:rPr lang="en-CA" sz="2800" dirty="0" smtClean="0">
                <a:latin typeface="+mj-lt"/>
              </a:rPr>
              <a:t>Writing Policies &amp; Procedures Manuals Started As A Way To Prevent Train Wrecks</a:t>
            </a:r>
            <a:endParaRPr lang="en-CA" sz="28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362200"/>
            <a:ext cx="3810000" cy="3962400"/>
          </a:xfrm>
          <a:prstGeom prst="rect">
            <a:avLst/>
          </a:prstGeom>
        </p:spPr>
      </p:pic>
    </p:spTree>
    <p:extLst>
      <p:ext uri="{BB962C8B-B14F-4D97-AF65-F5344CB8AC3E}">
        <p14:creationId xmlns:p14="http://schemas.microsoft.com/office/powerpoint/2010/main" val="598007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9705" y="1600200"/>
            <a:ext cx="7696200" cy="4278094"/>
          </a:xfrm>
          <a:prstGeom prst="rect">
            <a:avLst/>
          </a:prstGeom>
        </p:spPr>
        <p:txBody>
          <a:bodyPr wrap="square">
            <a:spAutoFit/>
          </a:bodyPr>
          <a:lstStyle/>
          <a:p>
            <a:pPr marR="7110"/>
            <a:r>
              <a:rPr lang="en-US" dirty="0">
                <a:latin typeface="Calibri"/>
              </a:rPr>
              <a:t>PREPARATION OF MINUTES: The Meeting Coordinator will prepare all Commission minutes which include:</a:t>
            </a:r>
          </a:p>
          <a:p>
            <a:r>
              <a:rPr lang="en-CA" dirty="0">
                <a:latin typeface="Calibri"/>
              </a:rPr>
              <a:t>all motions;</a:t>
            </a:r>
          </a:p>
          <a:p>
            <a:r>
              <a:rPr lang="en-US" dirty="0">
                <a:latin typeface="Calibri"/>
              </a:rPr>
              <a:t>the names of the members present and absent from the meeting;</a:t>
            </a:r>
          </a:p>
          <a:p>
            <a:r>
              <a:rPr lang="en-US" dirty="0">
                <a:latin typeface="Calibri"/>
              </a:rPr>
              <a:t>the name of the member who moves a motion and the seconder;</a:t>
            </a:r>
          </a:p>
          <a:p>
            <a:pPr marR="2260"/>
            <a:r>
              <a:rPr lang="en-US" dirty="0">
                <a:latin typeface="Calibri"/>
              </a:rPr>
              <a:t>declarations of pecuniary interest made under the Municipal Government Act, or any other legislation or bylaw by any member, or any resolutions excusing a member from voting.</a:t>
            </a:r>
          </a:p>
          <a:p>
            <a:endParaRPr lang="en-CA" sz="2000" dirty="0">
              <a:latin typeface="Calibri"/>
            </a:endParaRPr>
          </a:p>
          <a:p>
            <a:pPr marR="1180" algn="just"/>
            <a:r>
              <a:rPr lang="en-US" dirty="0">
                <a:latin typeface="Calibri"/>
              </a:rPr>
              <a:t>ADOPTION OF MINUTES: The minutes of each meeting must be circulated prior to the meeting at which they are to be adopted. If there are no errors or omissions, the Commission may adopt the minutes by unanimous consent. If there are errors or omissions, the Commission must:</a:t>
            </a:r>
          </a:p>
          <a:p>
            <a:r>
              <a:rPr lang="en-US" dirty="0">
                <a:latin typeface="Calibri"/>
              </a:rPr>
              <a:t>pass a motion to amend the minutes; and</a:t>
            </a:r>
          </a:p>
          <a:p>
            <a:r>
              <a:rPr lang="en-US" dirty="0">
                <a:latin typeface="Calibri"/>
              </a:rPr>
              <a:t>adopt the minutes as amended;</a:t>
            </a:r>
          </a:p>
        </p:txBody>
      </p:sp>
      <p:sp>
        <p:nvSpPr>
          <p:cNvPr id="5" name="TextBox 4"/>
          <p:cNvSpPr txBox="1"/>
          <p:nvPr/>
        </p:nvSpPr>
        <p:spPr>
          <a:xfrm>
            <a:off x="649705" y="786609"/>
            <a:ext cx="6817895" cy="369332"/>
          </a:xfrm>
          <a:prstGeom prst="rect">
            <a:avLst/>
          </a:prstGeom>
          <a:noFill/>
        </p:spPr>
        <p:txBody>
          <a:bodyPr wrap="square" rtlCol="0">
            <a:spAutoFit/>
          </a:bodyPr>
          <a:lstStyle/>
          <a:p>
            <a:r>
              <a:rPr lang="en-CA" dirty="0" smtClean="0"/>
              <a:t>Edmonton Police Commission Meeting Procedures:</a:t>
            </a:r>
            <a:endParaRPr lang="en-CA" dirty="0"/>
          </a:p>
        </p:txBody>
      </p:sp>
    </p:spTree>
    <p:extLst>
      <p:ext uri="{BB962C8B-B14F-4D97-AF65-F5344CB8AC3E}">
        <p14:creationId xmlns:p14="http://schemas.microsoft.com/office/powerpoint/2010/main" val="2335239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09600"/>
            <a:ext cx="7543800" cy="5562600"/>
          </a:xfrm>
          <a:prstGeom prst="rect">
            <a:avLst/>
          </a:prstGeom>
        </p:spPr>
      </p:pic>
    </p:spTree>
    <p:extLst>
      <p:ext uri="{BB962C8B-B14F-4D97-AF65-F5344CB8AC3E}">
        <p14:creationId xmlns:p14="http://schemas.microsoft.com/office/powerpoint/2010/main" val="570915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riddellb.EPSVC.132\AppData\Local\Microsoft\Windows\Temporary Internet Files\Content.IE5\5EN3LCG8\interrogant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59436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riddellb.EPSVC.132\AppData\Local\Microsoft\Windows\Temporary Internet Files\Content.IE5\SVIS424O\thank[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3429000"/>
            <a:ext cx="77343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136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838200"/>
            <a:ext cx="6400800" cy="3724096"/>
          </a:xfrm>
          <a:prstGeom prst="rect">
            <a:avLst/>
          </a:prstGeom>
          <a:noFill/>
        </p:spPr>
        <p:txBody>
          <a:bodyPr wrap="square" rtlCol="0" anchor="ctr">
            <a:spAutoFit/>
          </a:bodyPr>
          <a:lstStyle/>
          <a:p>
            <a:endParaRPr lang="en-CA" sz="2800" dirty="0" smtClean="0"/>
          </a:p>
          <a:p>
            <a:endParaRPr lang="en-CA" sz="2800" dirty="0"/>
          </a:p>
          <a:p>
            <a:endParaRPr lang="en-CA" sz="3600" dirty="0" smtClean="0"/>
          </a:p>
          <a:p>
            <a:r>
              <a:rPr lang="en-CA" sz="3600" dirty="0" smtClean="0">
                <a:latin typeface="+mj-lt"/>
              </a:rPr>
              <a:t>“A policy manual is a foundational document for operations within any police department”.</a:t>
            </a:r>
            <a:endParaRPr lang="en-CA" sz="3600" dirty="0">
              <a:latin typeface="+mj-lt"/>
            </a:endParaRPr>
          </a:p>
        </p:txBody>
      </p:sp>
    </p:spTree>
    <p:extLst>
      <p:ext uri="{BB962C8B-B14F-4D97-AF65-F5344CB8AC3E}">
        <p14:creationId xmlns:p14="http://schemas.microsoft.com/office/powerpoint/2010/main" val="138623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0"/>
            <a:ext cx="6934200" cy="5816977"/>
          </a:xfrm>
          <a:prstGeom prst="rect">
            <a:avLst/>
          </a:prstGeom>
          <a:noFill/>
        </p:spPr>
        <p:txBody>
          <a:bodyPr wrap="square" rtlCol="0" anchor="ctr">
            <a:spAutoFit/>
          </a:bodyPr>
          <a:lstStyle/>
          <a:p>
            <a:endParaRPr lang="en-CA" sz="2800" i="1" dirty="0" smtClean="0"/>
          </a:p>
          <a:p>
            <a:pPr marL="342900" indent="-342900">
              <a:buFont typeface="+mj-lt"/>
              <a:buAutoNum type="arabicPeriod"/>
            </a:pPr>
            <a:endParaRPr lang="en-CA" dirty="0" smtClean="0"/>
          </a:p>
          <a:p>
            <a:pPr marL="342900" indent="-342900">
              <a:buFont typeface="+mj-lt"/>
              <a:buAutoNum type="arabicPeriod"/>
            </a:pPr>
            <a:r>
              <a:rPr lang="en-CA" dirty="0" smtClean="0"/>
              <a:t>Intent of the Policy/Procedure Manual</a:t>
            </a:r>
          </a:p>
          <a:p>
            <a:pPr marL="342900" indent="-342900">
              <a:buFont typeface="+mj-lt"/>
              <a:buAutoNum type="arabicPeriod"/>
            </a:pPr>
            <a:r>
              <a:rPr lang="en-CA" dirty="0" smtClean="0"/>
              <a:t>Legislative Obligations of the Oversight Agency</a:t>
            </a:r>
          </a:p>
          <a:p>
            <a:pPr marL="342900" indent="-342900">
              <a:buFont typeface="+mj-lt"/>
              <a:buAutoNum type="arabicPeriod"/>
            </a:pPr>
            <a:r>
              <a:rPr lang="en-CA" dirty="0" smtClean="0"/>
              <a:t>Role &amp; Responsibilities of Oversight Members</a:t>
            </a:r>
          </a:p>
          <a:p>
            <a:pPr marL="342900" indent="-342900">
              <a:buFont typeface="+mj-lt"/>
              <a:buAutoNum type="arabicPeriod"/>
            </a:pPr>
            <a:r>
              <a:rPr lang="en-CA" dirty="0" smtClean="0"/>
              <a:t>Roles &amp; Responsibilities of Chair &amp; Vice Chair</a:t>
            </a:r>
          </a:p>
          <a:p>
            <a:pPr marL="342900" indent="-342900">
              <a:buFont typeface="+mj-lt"/>
              <a:buAutoNum type="arabicPeriod"/>
            </a:pPr>
            <a:r>
              <a:rPr lang="en-CA" dirty="0" smtClean="0"/>
              <a:t>Roles &amp; Responsibilities of the Public Complaint Director</a:t>
            </a:r>
          </a:p>
          <a:p>
            <a:pPr marL="342900" indent="-342900">
              <a:buFont typeface="+mj-lt"/>
              <a:buAutoNum type="arabicPeriod"/>
            </a:pPr>
            <a:r>
              <a:rPr lang="en-CA" dirty="0" smtClean="0"/>
              <a:t>Orientation &amp; Training New Members</a:t>
            </a:r>
          </a:p>
          <a:p>
            <a:pPr marL="342900" indent="-342900">
              <a:buFont typeface="+mj-lt"/>
              <a:buAutoNum type="arabicPeriod"/>
            </a:pPr>
            <a:r>
              <a:rPr lang="en-CA" dirty="0" smtClean="0"/>
              <a:t>Public Complaints Process</a:t>
            </a:r>
          </a:p>
          <a:p>
            <a:pPr marL="342900" indent="-342900">
              <a:buFont typeface="+mj-lt"/>
              <a:buAutoNum type="arabicPeriod"/>
            </a:pPr>
            <a:r>
              <a:rPr lang="en-CA" dirty="0" smtClean="0"/>
              <a:t>Conduct/Ethics &amp; Conflict of Interest</a:t>
            </a:r>
          </a:p>
          <a:p>
            <a:pPr marL="342900" indent="-342900">
              <a:buFont typeface="+mj-lt"/>
              <a:buAutoNum type="arabicPeriod"/>
            </a:pPr>
            <a:r>
              <a:rPr lang="en-CA" dirty="0" smtClean="0"/>
              <a:t>Police Commission/Policing Committee Yearly Plan of Objectives</a:t>
            </a:r>
          </a:p>
          <a:p>
            <a:pPr marL="342900" indent="-342900">
              <a:buFont typeface="+mj-lt"/>
              <a:buAutoNum type="arabicPeriod"/>
            </a:pPr>
            <a:r>
              <a:rPr lang="en-CA" dirty="0" smtClean="0"/>
              <a:t>Police Commission/Policing Committee Yearly Reports of Achievements</a:t>
            </a:r>
          </a:p>
          <a:p>
            <a:pPr marL="342900" indent="-342900">
              <a:buFont typeface="+mj-lt"/>
              <a:buAutoNum type="arabicPeriod"/>
            </a:pPr>
            <a:r>
              <a:rPr lang="en-CA" dirty="0" smtClean="0"/>
              <a:t>Oversight Member Remuneration (if any)</a:t>
            </a:r>
          </a:p>
          <a:p>
            <a:pPr marL="342900" indent="-342900">
              <a:buFont typeface="+mj-lt"/>
              <a:buAutoNum type="arabicPeriod"/>
            </a:pPr>
            <a:r>
              <a:rPr lang="en-CA" dirty="0" smtClean="0"/>
              <a:t>Financial Management</a:t>
            </a:r>
          </a:p>
          <a:p>
            <a:pPr marL="342900" indent="-342900">
              <a:buFont typeface="+mj-lt"/>
              <a:buAutoNum type="arabicPeriod"/>
            </a:pPr>
            <a:r>
              <a:rPr lang="en-CA" dirty="0" smtClean="0"/>
              <a:t>Records Management</a:t>
            </a:r>
          </a:p>
          <a:p>
            <a:pPr marL="342900" indent="-342900">
              <a:buFont typeface="+mj-lt"/>
              <a:buAutoNum type="arabicPeriod"/>
            </a:pPr>
            <a:r>
              <a:rPr lang="en-CA" dirty="0" smtClean="0"/>
              <a:t>Communication &amp; Media Relations</a:t>
            </a:r>
          </a:p>
          <a:p>
            <a:endParaRPr lang="en-CA" dirty="0" smtClean="0"/>
          </a:p>
          <a:p>
            <a:endParaRPr lang="en-CA" sz="2000" dirty="0"/>
          </a:p>
        </p:txBody>
      </p:sp>
      <p:sp>
        <p:nvSpPr>
          <p:cNvPr id="3" name="TextBox 2"/>
          <p:cNvSpPr txBox="1"/>
          <p:nvPr/>
        </p:nvSpPr>
        <p:spPr>
          <a:xfrm>
            <a:off x="1142999" y="609600"/>
            <a:ext cx="7237879" cy="830997"/>
          </a:xfrm>
          <a:prstGeom prst="rect">
            <a:avLst/>
          </a:prstGeom>
          <a:noFill/>
        </p:spPr>
        <p:txBody>
          <a:bodyPr wrap="none" rtlCol="0">
            <a:spAutoFit/>
          </a:bodyPr>
          <a:lstStyle/>
          <a:p>
            <a:r>
              <a:rPr lang="en-CA" sz="2400" i="1" dirty="0" smtClean="0"/>
              <a:t>Alberta Policing Oversight Standards For Municipal </a:t>
            </a:r>
          </a:p>
          <a:p>
            <a:r>
              <a:rPr lang="en-CA" sz="2400" i="1" dirty="0" smtClean="0"/>
              <a:t>Police Commissions:</a:t>
            </a:r>
          </a:p>
        </p:txBody>
      </p:sp>
    </p:spTree>
    <p:extLst>
      <p:ext uri="{BB962C8B-B14F-4D97-AF65-F5344CB8AC3E}">
        <p14:creationId xmlns:p14="http://schemas.microsoft.com/office/powerpoint/2010/main" val="960037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8305" y="884547"/>
            <a:ext cx="7086600" cy="5447645"/>
          </a:xfrm>
          <a:prstGeom prst="rect">
            <a:avLst/>
          </a:prstGeom>
          <a:noFill/>
        </p:spPr>
        <p:txBody>
          <a:bodyPr wrap="square" rtlCol="0" anchor="ctr">
            <a:spAutoFit/>
          </a:bodyPr>
          <a:lstStyle/>
          <a:p>
            <a:r>
              <a:rPr lang="en-CA" sz="2400" i="1" dirty="0" smtClean="0"/>
              <a:t>Alberta RCMP Policing Committee Handbook:</a:t>
            </a:r>
          </a:p>
          <a:p>
            <a:endParaRPr lang="en-CA" sz="2400" i="1" dirty="0" smtClean="0"/>
          </a:p>
          <a:p>
            <a:pPr marL="342900" indent="-342900">
              <a:buFont typeface="+mj-lt"/>
              <a:buAutoNum type="arabicPeriod"/>
            </a:pPr>
            <a:r>
              <a:rPr lang="en-CA" dirty="0" smtClean="0"/>
              <a:t>Selection &amp; appointment of policing committee members.</a:t>
            </a:r>
          </a:p>
          <a:p>
            <a:pPr marL="342900" indent="-342900">
              <a:buFont typeface="+mj-lt"/>
              <a:buAutoNum type="arabicPeriod"/>
            </a:pPr>
            <a:r>
              <a:rPr lang="en-CA" dirty="0" smtClean="0"/>
              <a:t>Policing Committee responsibilities.</a:t>
            </a:r>
          </a:p>
          <a:p>
            <a:pPr marL="342900" indent="-342900">
              <a:buFont typeface="+mj-lt"/>
              <a:buAutoNum type="arabicPeriod"/>
            </a:pPr>
            <a:r>
              <a:rPr lang="en-CA" dirty="0" smtClean="0"/>
              <a:t>How and when policy should be reviewed.</a:t>
            </a:r>
          </a:p>
          <a:p>
            <a:pPr marL="342900" indent="-342900">
              <a:buFont typeface="+mj-lt"/>
              <a:buAutoNum type="arabicPeriod"/>
            </a:pPr>
            <a:r>
              <a:rPr lang="en-CA" dirty="0" smtClean="0"/>
              <a:t>Expecting policing committee member conduct</a:t>
            </a:r>
          </a:p>
          <a:p>
            <a:pPr marL="342900" indent="-342900">
              <a:buFont typeface="+mj-lt"/>
              <a:buAutoNum type="arabicPeriod"/>
            </a:pPr>
            <a:r>
              <a:rPr lang="en-CA" dirty="0" smtClean="0"/>
              <a:t>Dealing with conflict of interest.</a:t>
            </a:r>
          </a:p>
          <a:p>
            <a:pPr marL="342900" indent="-342900">
              <a:buFont typeface="+mj-lt"/>
              <a:buAutoNum type="arabicPeriod"/>
            </a:pPr>
            <a:r>
              <a:rPr lang="en-CA" dirty="0" smtClean="0"/>
              <a:t>How the committee works to orient and train new members.</a:t>
            </a:r>
          </a:p>
          <a:p>
            <a:pPr marL="342900" indent="-342900">
              <a:buFont typeface="+mj-lt"/>
              <a:buAutoNum type="arabicPeriod"/>
            </a:pPr>
            <a:r>
              <a:rPr lang="en-CA" dirty="0" smtClean="0"/>
              <a:t>Roles &amp; responsibilities of the Chair and Vice Chair.</a:t>
            </a:r>
          </a:p>
          <a:p>
            <a:pPr marL="342900" indent="-342900">
              <a:buFont typeface="+mj-lt"/>
              <a:buAutoNum type="arabicPeriod"/>
            </a:pPr>
            <a:r>
              <a:rPr lang="en-CA" dirty="0" smtClean="0"/>
              <a:t>Role of the local Public Complaint Director and the role of the committee regarding complaints against the Chief.</a:t>
            </a:r>
          </a:p>
          <a:p>
            <a:pPr marL="342900" indent="-342900">
              <a:buFont typeface="+mj-lt"/>
              <a:buAutoNum type="arabicPeriod"/>
            </a:pPr>
            <a:r>
              <a:rPr lang="en-CA" dirty="0" smtClean="0"/>
              <a:t>The nature and frequency of committee meetings and who attends.</a:t>
            </a:r>
          </a:p>
          <a:p>
            <a:pPr marL="342900" indent="-342900">
              <a:buFont typeface="+mj-lt"/>
              <a:buAutoNum type="arabicPeriod"/>
            </a:pPr>
            <a:r>
              <a:rPr lang="en-CA" dirty="0" smtClean="0"/>
              <a:t>How information is communicated internally and externally.</a:t>
            </a:r>
          </a:p>
          <a:p>
            <a:pPr marL="342900" indent="-342900">
              <a:buFont typeface="+mj-lt"/>
              <a:buAutoNum type="arabicPeriod"/>
            </a:pPr>
            <a:r>
              <a:rPr lang="en-CA" dirty="0" smtClean="0"/>
              <a:t>The expectations of the Policing Committee’s Annual Plan.</a:t>
            </a:r>
          </a:p>
          <a:p>
            <a:endParaRPr lang="en-CA" dirty="0" smtClean="0"/>
          </a:p>
          <a:p>
            <a:endParaRPr lang="en-CA" sz="2400" dirty="0" smtClean="0"/>
          </a:p>
          <a:p>
            <a:endParaRPr lang="en-CA" sz="2400" dirty="0"/>
          </a:p>
        </p:txBody>
      </p:sp>
    </p:spTree>
    <p:extLst>
      <p:ext uri="{BB962C8B-B14F-4D97-AF65-F5344CB8AC3E}">
        <p14:creationId xmlns:p14="http://schemas.microsoft.com/office/powerpoint/2010/main" val="1682129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551563"/>
            <a:ext cx="7162800" cy="3754874"/>
          </a:xfrm>
          <a:prstGeom prst="rect">
            <a:avLst/>
          </a:prstGeom>
        </p:spPr>
        <p:txBody>
          <a:bodyPr wrap="square" anchor="ctr">
            <a:spAutoFit/>
          </a:bodyPr>
          <a:lstStyle/>
          <a:p>
            <a:r>
              <a:rPr lang="en-CA" b="1" u="sng" dirty="0">
                <a:latin typeface="Calibri"/>
              </a:rPr>
              <a:t>3.1.6    RESPECTFUL WORKPLACE</a:t>
            </a:r>
            <a:endParaRPr lang="en-CA" u="sng" dirty="0">
              <a:latin typeface="Calibri"/>
            </a:endParaRPr>
          </a:p>
          <a:p>
            <a:endParaRPr lang="en-CA" sz="800" dirty="0">
              <a:latin typeface="Calibri"/>
            </a:endParaRPr>
          </a:p>
          <a:p>
            <a:pPr marR="1170" algn="just"/>
            <a:r>
              <a:rPr lang="en-US" dirty="0">
                <a:latin typeface="Calibri"/>
              </a:rPr>
              <a:t>The Edmonton Police Commission (“Commission”) is committed to creating and maintaining a vibrant, healthy, safe and caring work environment for all Commission employees. The Commission promotes a work environment free from discrimination or harassment, one in which everyone treats each other with respect and dignity.</a:t>
            </a:r>
          </a:p>
          <a:p>
            <a:endParaRPr lang="en-CA" sz="1600" dirty="0">
              <a:latin typeface="Calibri"/>
            </a:endParaRPr>
          </a:p>
          <a:p>
            <a:pPr marR="1150" algn="just"/>
            <a:r>
              <a:rPr lang="en-US" dirty="0">
                <a:latin typeface="Calibri"/>
              </a:rPr>
              <a:t>Harassment in the workplace creates an intimidating and offensive climate, is a form of discrimination, affects individual’s dignity and self-esteem, and will not be tolerated by the Edmonton Police Commission.</a:t>
            </a:r>
          </a:p>
          <a:p>
            <a:endParaRPr lang="en-CA" sz="1600" dirty="0">
              <a:latin typeface="Calibri"/>
            </a:endParaRPr>
          </a:p>
          <a:p>
            <a:pPr marR="1220" algn="just"/>
            <a:r>
              <a:rPr lang="en-US" dirty="0">
                <a:latin typeface="Calibri"/>
              </a:rPr>
              <a:t>The Commission upholds all laws in place including, but not limited to, the </a:t>
            </a:r>
            <a:r>
              <a:rPr lang="en-US" i="1" dirty="0">
                <a:latin typeface="Calibri"/>
              </a:rPr>
              <a:t>Human Rights Act </a:t>
            </a:r>
            <a:r>
              <a:rPr lang="en-US" dirty="0">
                <a:latin typeface="Calibri"/>
              </a:rPr>
              <a:t>for the Province of Alberta.</a:t>
            </a:r>
          </a:p>
        </p:txBody>
      </p:sp>
    </p:spTree>
    <p:extLst>
      <p:ext uri="{BB962C8B-B14F-4D97-AF65-F5344CB8AC3E}">
        <p14:creationId xmlns:p14="http://schemas.microsoft.com/office/powerpoint/2010/main" val="781096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 name="Rectangle 1422"/>
          <p:cNvSpPr/>
          <p:nvPr/>
        </p:nvSpPr>
        <p:spPr>
          <a:xfrm>
            <a:off x="990600" y="962056"/>
            <a:ext cx="7010400" cy="5078313"/>
          </a:xfrm>
          <a:prstGeom prst="rect">
            <a:avLst/>
          </a:prstGeom>
        </p:spPr>
        <p:txBody>
          <a:bodyPr wrap="square" anchor="ctr">
            <a:spAutoFit/>
          </a:bodyPr>
          <a:lstStyle/>
          <a:p>
            <a:r>
              <a:rPr lang="en-US" b="1" u="sng" dirty="0"/>
              <a:t>7.0 </a:t>
            </a:r>
            <a:r>
              <a:rPr lang="en-US" b="1" u="heavy" dirty="0"/>
              <a:t>Public Complaints</a:t>
            </a:r>
            <a:endParaRPr lang="en-CA" b="1" u="sng" dirty="0"/>
          </a:p>
          <a:p>
            <a:r>
              <a:rPr lang="en-US" sz="800" dirty="0"/>
              <a:t> </a:t>
            </a:r>
            <a:r>
              <a:rPr lang="en-US" dirty="0" smtClean="0"/>
              <a:t>The Calgary Police Commission accepts and processes public complaints in accordance with the </a:t>
            </a:r>
            <a:r>
              <a:rPr lang="en-US" i="1" dirty="0" smtClean="0"/>
              <a:t>Police Act.</a:t>
            </a:r>
          </a:p>
          <a:p>
            <a:endParaRPr lang="en-CA" i="1" dirty="0" smtClean="0"/>
          </a:p>
          <a:p>
            <a:r>
              <a:rPr lang="en-US" dirty="0"/>
              <a:t> </a:t>
            </a:r>
            <a:r>
              <a:rPr lang="en-US" dirty="0" smtClean="0"/>
              <a:t>In </a:t>
            </a:r>
            <a:r>
              <a:rPr lang="en-US" dirty="0"/>
              <a:t>furtherance of this role, the Public Complaint Director is responsible for the administration and review of public complaints, on behalf of the Commission, and for meeting the responsibilities set out in section 28.1(3) of the Act</a:t>
            </a:r>
            <a:r>
              <a:rPr lang="en-US" dirty="0" smtClean="0"/>
              <a:t>.</a:t>
            </a:r>
          </a:p>
          <a:p>
            <a:endParaRPr lang="en-CA" dirty="0"/>
          </a:p>
          <a:p>
            <a:r>
              <a:rPr lang="en-US" dirty="0"/>
              <a:t> </a:t>
            </a:r>
            <a:r>
              <a:rPr lang="en-US" dirty="0" smtClean="0"/>
              <a:t>The Public Complaint Director shall attend the public complaint training provided by the Ministry of Justice and Solicitor General. The Commission shall facilitate this attendance.</a:t>
            </a:r>
          </a:p>
          <a:p>
            <a:endParaRPr lang="en-CA" dirty="0" smtClean="0"/>
          </a:p>
          <a:p>
            <a:r>
              <a:rPr lang="en-US" dirty="0"/>
              <a:t> </a:t>
            </a:r>
            <a:r>
              <a:rPr lang="en-US" dirty="0" smtClean="0"/>
              <a:t>The </a:t>
            </a:r>
            <a:r>
              <a:rPr lang="en-US" dirty="0"/>
              <a:t>Public Complaint Director shall ensure that the public complaint brochure distributed by the Commission and the Calgary Police Service, in accordance with the Provincial Policing Standards, provides accurate, up-to-date information on the public complaint process.</a:t>
            </a:r>
            <a:endParaRPr lang="en-CA" dirty="0"/>
          </a:p>
        </p:txBody>
      </p:sp>
    </p:spTree>
    <p:extLst>
      <p:ext uri="{BB962C8B-B14F-4D97-AF65-F5344CB8AC3E}">
        <p14:creationId xmlns:p14="http://schemas.microsoft.com/office/powerpoint/2010/main" val="3031490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14400"/>
            <a:ext cx="6781800" cy="4401205"/>
          </a:xfrm>
          <a:prstGeom prst="rect">
            <a:avLst/>
          </a:prstGeom>
          <a:noFill/>
        </p:spPr>
        <p:txBody>
          <a:bodyPr wrap="square" rtlCol="0">
            <a:spAutoFit/>
          </a:bodyPr>
          <a:lstStyle/>
          <a:p>
            <a:r>
              <a:rPr lang="en-CA" sz="2800" i="1" dirty="0" smtClean="0"/>
              <a:t>“Standard Operating Procedures:</a:t>
            </a:r>
          </a:p>
          <a:p>
            <a:r>
              <a:rPr lang="en-CA" sz="2800" i="1" dirty="0" smtClean="0"/>
              <a:t> Straight Jacket or Lifeline?”</a:t>
            </a:r>
          </a:p>
          <a:p>
            <a:endParaRPr lang="en-CA" sz="2800" i="1" dirty="0"/>
          </a:p>
          <a:p>
            <a:r>
              <a:rPr lang="en-CA" sz="2400" dirty="0" smtClean="0"/>
              <a:t>Human activity is at the core of your organization’s operations.  Your organization’s system is defined by the following:</a:t>
            </a:r>
          </a:p>
          <a:p>
            <a:endParaRPr lang="en-CA" sz="2400" dirty="0"/>
          </a:p>
          <a:p>
            <a:pPr marL="342900" indent="-342900">
              <a:buFont typeface="Wingdings" panose="05000000000000000000" pitchFamily="2" charset="2"/>
              <a:buChar char="Ø"/>
            </a:pPr>
            <a:r>
              <a:rPr lang="en-CA" sz="2000" dirty="0" smtClean="0"/>
              <a:t>Specific tasks individuals perform</a:t>
            </a:r>
          </a:p>
          <a:p>
            <a:pPr marL="342900" indent="-342900">
              <a:buFont typeface="Wingdings" panose="05000000000000000000" pitchFamily="2" charset="2"/>
              <a:buChar char="Ø"/>
            </a:pPr>
            <a:r>
              <a:rPr lang="en-CA" sz="2000" dirty="0" smtClean="0"/>
              <a:t>Interaction between groups</a:t>
            </a:r>
          </a:p>
          <a:p>
            <a:pPr marL="342900" indent="-342900">
              <a:buFont typeface="Wingdings" panose="05000000000000000000" pitchFamily="2" charset="2"/>
              <a:buChar char="Ø"/>
            </a:pPr>
            <a:r>
              <a:rPr lang="en-CA" sz="2000" dirty="0" smtClean="0"/>
              <a:t>Flow of work and information</a:t>
            </a:r>
          </a:p>
          <a:p>
            <a:pPr marL="342900" indent="-342900">
              <a:buFont typeface="Wingdings" panose="05000000000000000000" pitchFamily="2" charset="2"/>
              <a:buChar char="Ø"/>
            </a:pPr>
            <a:r>
              <a:rPr lang="en-CA" sz="2000" dirty="0" smtClean="0"/>
              <a:t>Policies and standards applied</a:t>
            </a:r>
          </a:p>
          <a:p>
            <a:pPr marL="342900" indent="-342900">
              <a:buFont typeface="Wingdings" panose="05000000000000000000" pitchFamily="2" charset="2"/>
              <a:buChar char="Ø"/>
            </a:pPr>
            <a:r>
              <a:rPr lang="en-CA" sz="2000" dirty="0" smtClean="0"/>
              <a:t>Divisions of responsibility, accountability &amp; authority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24989"/>
            <a:ext cx="2838450" cy="2857500"/>
          </a:xfrm>
          <a:prstGeom prst="rect">
            <a:avLst/>
          </a:prstGeom>
        </p:spPr>
      </p:pic>
    </p:spTree>
    <p:extLst>
      <p:ext uri="{BB962C8B-B14F-4D97-AF65-F5344CB8AC3E}">
        <p14:creationId xmlns:p14="http://schemas.microsoft.com/office/powerpoint/2010/main" val="27384020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PC">
      <a:majorFont>
        <a:latin typeface="Chaparral Pro"/>
        <a:ea typeface=""/>
        <a:cs typeface=""/>
      </a:majorFont>
      <a:minorFont>
        <a:latin typeface="Open Sans"/>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505</TotalTime>
  <Words>6284</Words>
  <Application>Microsoft Office PowerPoint</Application>
  <PresentationFormat>On-screen Show (4:3)</PresentationFormat>
  <Paragraphs>358</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Angles</vt:lpstr>
      <vt:lpstr>AAPG Presentation – Commission &amp; Committee Internal Organization</vt:lpstr>
      <vt:lpstr>INTRODUCTION OF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Stella Marie</dc:creator>
  <cp:lastModifiedBy>Bonnie Riddell</cp:lastModifiedBy>
  <cp:revision>56</cp:revision>
  <cp:lastPrinted>2019-03-21T14:43:44Z</cp:lastPrinted>
  <dcterms:created xsi:type="dcterms:W3CDTF">2019-03-14T16:27:36Z</dcterms:created>
  <dcterms:modified xsi:type="dcterms:W3CDTF">2019-03-21T14:46:05Z</dcterms:modified>
</cp:coreProperties>
</file>